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387" r:id="rId4"/>
    <p:sldId id="389" r:id="rId5"/>
    <p:sldId id="388" r:id="rId6"/>
    <p:sldId id="258" r:id="rId7"/>
    <p:sldId id="400" r:id="rId8"/>
    <p:sldId id="259" r:id="rId9"/>
    <p:sldId id="401" r:id="rId10"/>
    <p:sldId id="406" r:id="rId11"/>
    <p:sldId id="404" r:id="rId12"/>
    <p:sldId id="402" r:id="rId13"/>
    <p:sldId id="403" r:id="rId14"/>
    <p:sldId id="405" r:id="rId15"/>
    <p:sldId id="407" r:id="rId16"/>
    <p:sldId id="391" r:id="rId17"/>
    <p:sldId id="408" r:id="rId18"/>
    <p:sldId id="409" r:id="rId19"/>
    <p:sldId id="39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71"/>
  </p:normalViewPr>
  <p:slideViewPr>
    <p:cSldViewPr snapToGrid="0" snapToObjects="1">
      <p:cViewPr varScale="1">
        <p:scale>
          <a:sx n="100" d="100"/>
          <a:sy n="100" d="100"/>
        </p:scale>
        <p:origin x="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18/09/2021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iaonline.com.br/ara/ap/1/1-3+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iaonline.com.br/ara/ap/1/4-8+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/15-20+" TargetMode="External"/><Relationship Id="rId2" Type="http://schemas.openxmlformats.org/officeDocument/2006/relationships/hyperlink" Target="https://www.bibliaonline.com.br/ara/ap/1/9-14+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Foto preta e branca de uma vaca&#10;&#10;Descrição gerada automaticamente">
            <a:extLst>
              <a:ext uri="{FF2B5EF4-FFF2-40B4-BE49-F238E27FC236}">
                <a16:creationId xmlns:a16="http://schemas.microsoft.com/office/drawing/2014/main" id="{B6574792-9F9A-794C-A0D5-F7066B705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968" y="-447830"/>
            <a:ext cx="12276944" cy="76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O CONTEXTO DE APOCALIPSE</a:t>
            </a:r>
          </a:p>
          <a:p>
            <a:r>
              <a:rPr lang="pt-BR" sz="2200" dirty="0">
                <a:latin typeface="Corbel" panose="020B0503020204020204" pitchFamily="34" charset="0"/>
              </a:rPr>
              <a:t>A INTERPRETAÇÃO DO LIVRO DE APOCALIPSE</a:t>
            </a:r>
          </a:p>
          <a:p>
            <a:r>
              <a:rPr lang="pt-BR" sz="2200" dirty="0">
                <a:latin typeface="Corbel" panose="020B0503020204020204" pitchFamily="34" charset="0"/>
              </a:rPr>
              <a:t>ESTRUTURA DO LIVRO</a:t>
            </a:r>
          </a:p>
          <a:p>
            <a:r>
              <a:rPr lang="pt-BR" sz="2200" dirty="0">
                <a:latin typeface="Corbel" panose="020B0503020204020204" pitchFamily="34" charset="0"/>
              </a:rPr>
              <a:t>FLUXO DOS EVENTOS</a:t>
            </a:r>
          </a:p>
          <a:p>
            <a:r>
              <a:rPr lang="pt-BR" sz="2200" dirty="0">
                <a:latin typeface="Corbel" panose="020B0503020204020204" pitchFamily="34" charset="0"/>
              </a:rPr>
              <a:t>CRISTOCENTRICIDADE</a:t>
            </a:r>
          </a:p>
          <a:p>
            <a:r>
              <a:rPr lang="pt-BR" sz="2200" dirty="0">
                <a:latin typeface="Corbel" panose="020B0503020204020204" pitchFamily="34" charset="0"/>
              </a:rPr>
              <a:t>A VISÃO DO PROFETA NO EXÍLIO</a:t>
            </a:r>
            <a:endParaRPr lang="pt-BR" sz="2000" dirty="0"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VOLTA DE JESUS E O ESTADO DOS MORTOS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Melhores filmes sobre desastres naturais - Cinema10.com.br">
            <a:extLst>
              <a:ext uri="{FF2B5EF4-FFF2-40B4-BE49-F238E27FC236}">
                <a16:creationId xmlns:a16="http://schemas.microsoft.com/office/drawing/2014/main" id="{C2A539B1-A6B9-E344-B624-17CAA800E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6" r="253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13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How to Use Bitcoin When the Apocalypse Hits – Featured Bitcoin News">
            <a:extLst>
              <a:ext uri="{FF2B5EF4-FFF2-40B4-BE49-F238E27FC236}">
                <a16:creationId xmlns:a16="http://schemas.microsoft.com/office/drawing/2014/main" id="{7ED949F8-B00C-1945-9272-1928502B3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360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How does philanthropy adapt to the dark realities of 2020? - Philanthropic  Foundations Canada">
            <a:extLst>
              <a:ext uri="{FF2B5EF4-FFF2-40B4-BE49-F238E27FC236}">
                <a16:creationId xmlns:a16="http://schemas.microsoft.com/office/drawing/2014/main" id="{D27DBCC7-6EE0-AC44-8AA9-88F64E609A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" r="413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25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Writing On The Wall: equipe brasileira fala sobre a produção do novo  clipe do Iron Maiden">
            <a:extLst>
              <a:ext uri="{FF2B5EF4-FFF2-40B4-BE49-F238E27FC236}">
                <a16:creationId xmlns:a16="http://schemas.microsoft.com/office/drawing/2014/main" id="{7D23B4EF-206C-E544-9BFF-EE4F41961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166198"/>
            <a:ext cx="10905066" cy="452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090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CONTEXTO DO LIVRO DE APOCALIPSE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900"/>
            <a:ext cx="10515600" cy="49450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AUTOR: </a:t>
            </a:r>
            <a:r>
              <a:rPr lang="pt-BR" sz="2000" dirty="0"/>
              <a:t>JOÃO</a:t>
            </a:r>
          </a:p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DATA: </a:t>
            </a:r>
            <a:r>
              <a:rPr lang="pt-BR" sz="2000" dirty="0"/>
              <a:t>81 – 96 d.C.</a:t>
            </a:r>
          </a:p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CONTEXTO: </a:t>
            </a:r>
            <a:r>
              <a:rPr lang="pt-BR" sz="2000" dirty="0"/>
              <a:t>O livro de Apocalipse foi escrito pelo apostolo João, discípulo de Jesus, enquanto esteve exilado em </a:t>
            </a:r>
            <a:r>
              <a:rPr lang="pt-BR" sz="2000" dirty="0" err="1"/>
              <a:t>Patmos</a:t>
            </a:r>
            <a:r>
              <a:rPr lang="pt-BR" sz="2000" dirty="0"/>
              <a:t>, uma ilha prisão localizada no mar Egeu, próxima a região da atual Turquia. João atuava como pastor na igreja de Éfeso e demais igrejas da região, foi levado para esta ilha no governo do imperador </a:t>
            </a:r>
            <a:r>
              <a:rPr lang="pt-BR" sz="2000" dirty="0" err="1"/>
              <a:t>Domiciano</a:t>
            </a:r>
            <a:r>
              <a:rPr lang="pt-BR" sz="2000" dirty="0"/>
              <a:t>, por causa da Palavra de Deus, e foi liberto pelo imperador </a:t>
            </a:r>
            <a:r>
              <a:rPr lang="pt-BR" sz="2000" dirty="0" err="1"/>
              <a:t>Nerva</a:t>
            </a:r>
            <a:r>
              <a:rPr lang="pt-BR" sz="2000" dirty="0"/>
              <a:t> retornando a Éfeso.</a:t>
            </a:r>
          </a:p>
          <a:p>
            <a:pPr marL="0" indent="0">
              <a:buNone/>
            </a:pPr>
            <a:r>
              <a:rPr lang="pt-BR" sz="2000" dirty="0"/>
              <a:t>O livro é escrito primariamente para os cristãos da Ásia Menor do primeiro século, que enfrentavam uma pressão muito grande por se recusar de participar das práticas populares e “religiosas” da época como o culto ao Imperador e também enfrentavam um grande problema interno de falsos ensinamentos e apostasia. Apesar de ter os cristão do primeiro século como alvo primário, o livro contem profecias que atravessam toda dispensação cristã, até a volta de Cristo, enfatizando os últimos acontecimentos e como o povo de Deus está relacionado a estes.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O estilo predominante do livro é a literatura apocalíptica judaica, que transmite uma mensagem através de forte uso de símbolos, símbolos estes que podiam ser facilmente identificados pelo público primário para quem o livro foi escrito.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8054CB-21E1-D04B-9B39-B78348088475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C39F94C-B793-B641-B3ED-6CFEDA3EBA5B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</p:spTree>
    <p:extLst>
      <p:ext uri="{BB962C8B-B14F-4D97-AF65-F5344CB8AC3E}">
        <p14:creationId xmlns:p14="http://schemas.microsoft.com/office/powerpoint/2010/main" val="2387364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CONTEXTO DO LIVRO DE APOCALIPSE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graphicFrame>
        <p:nvGraphicFramePr>
          <p:cNvPr id="11" name="Tabela 11">
            <a:extLst>
              <a:ext uri="{FF2B5EF4-FFF2-40B4-BE49-F238E27FC236}">
                <a16:creationId xmlns:a16="http://schemas.microsoft.com/office/drawing/2014/main" id="{9072C244-CE15-854B-9E40-0C959B138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282892"/>
              </p:ext>
            </p:extLst>
          </p:nvPr>
        </p:nvGraphicFramePr>
        <p:xfrm>
          <a:off x="2032000" y="2274436"/>
          <a:ext cx="81280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38068957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00154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DANIEL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JOÃO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78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Levado para o exílio Babilônico por volta dos 17 anos;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Foi retirado de seu lar em Jerusalém;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Enfrentou provações por sua fidelidade a Deus;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Recebeu visões com relação ao tempo do fim;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Foi lhe garantida a vitória de Deus;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Descansou no Senhor na esperança de Sua vinda.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Começa a seguir a Jesus por volta de 17 anos;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Foi retirado de seu contexto social e preso;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Enfrentou provações por sua fidelidade a Deus;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Recebeu visões com relação ao tempo do fim;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Foi lhe garantida a vitória de Deus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Descansou no Senhor na esperança de Sua vinda.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566085"/>
                  </a:ext>
                </a:extLst>
              </a:tr>
            </a:tbl>
          </a:graphicData>
        </a:graphic>
      </p:graphicFrame>
      <p:sp>
        <p:nvSpPr>
          <p:cNvPr id="12" name="Retângulo 11">
            <a:extLst>
              <a:ext uri="{FF2B5EF4-FFF2-40B4-BE49-F238E27FC236}">
                <a16:creationId xmlns:a16="http://schemas.microsoft.com/office/drawing/2014/main" id="{0EA4F87D-7CDD-3A4A-B3D4-548745F643A0}"/>
              </a:ext>
            </a:extLst>
          </p:cNvPr>
          <p:cNvSpPr/>
          <p:nvPr/>
        </p:nvSpPr>
        <p:spPr>
          <a:xfrm>
            <a:off x="640973" y="1593334"/>
            <a:ext cx="3368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PARALELOS ENTRE DANIEL E JOÃO</a:t>
            </a:r>
          </a:p>
        </p:txBody>
      </p:sp>
    </p:spTree>
    <p:extLst>
      <p:ext uri="{BB962C8B-B14F-4D97-AF65-F5344CB8AC3E}">
        <p14:creationId xmlns:p14="http://schemas.microsoft.com/office/powerpoint/2010/main" val="2481522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INTERPRETAÇÃO DO LIVRO DE APOCALIPSE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EA4F87D-7CDD-3A4A-B3D4-548745F643A0}"/>
              </a:ext>
            </a:extLst>
          </p:cNvPr>
          <p:cNvSpPr/>
          <p:nvPr/>
        </p:nvSpPr>
        <p:spPr>
          <a:xfrm>
            <a:off x="640973" y="1199634"/>
            <a:ext cx="3057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MÉTODOS DE INTERPRETAÇÃO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9F236C9E-0B49-E64F-BACA-025BEF23A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586" y="1830512"/>
            <a:ext cx="10712827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i="1" dirty="0" err="1">
                <a:solidFill>
                  <a:schemeClr val="accent4"/>
                </a:solidFill>
              </a:rPr>
              <a:t>Preterista</a:t>
            </a:r>
            <a:r>
              <a:rPr lang="pt-BR" sz="2000" dirty="0"/>
              <a:t> – o livro de Apocalipse é endereçado apenas aos cristão do primeiro século, e as visões que João teve aconteceram apenas no futuro imediato do apostolo. Seu maior problema é remover a função preditiva do livro.</a:t>
            </a:r>
          </a:p>
          <a:p>
            <a:pPr marL="0" indent="0">
              <a:buNone/>
            </a:pPr>
            <a:r>
              <a:rPr lang="pt-BR" sz="2000" i="1" dirty="0">
                <a:solidFill>
                  <a:schemeClr val="accent4"/>
                </a:solidFill>
              </a:rPr>
              <a:t>Idealista</a:t>
            </a:r>
            <a:r>
              <a:rPr lang="pt-BR" sz="2000" dirty="0"/>
              <a:t> – o livro retrata a batalha simbólica entre o bem e o mal e por isso, não pode ser aplicado a qualquer período ou lugar histórico. Seu maior problema é remover a função profética do livro.</a:t>
            </a:r>
          </a:p>
          <a:p>
            <a:pPr marL="0" indent="0">
              <a:buNone/>
            </a:pPr>
            <a:r>
              <a:rPr lang="pt-BR" sz="2000" i="1" dirty="0">
                <a:solidFill>
                  <a:schemeClr val="accent4"/>
                </a:solidFill>
              </a:rPr>
              <a:t>Futurista</a:t>
            </a:r>
            <a:r>
              <a:rPr lang="pt-BR" sz="2000" dirty="0"/>
              <a:t> – ao contrário do método </a:t>
            </a:r>
            <a:r>
              <a:rPr lang="pt-BR" sz="2000" dirty="0" err="1"/>
              <a:t>Preterista</a:t>
            </a:r>
            <a:r>
              <a:rPr lang="pt-BR" sz="2000" dirty="0"/>
              <a:t>, este método coloca toda significado do livro de Apocalipse no futuro, os eventos futuros acontecerão pouco antes da segunda vida de Jesus e após ela. Seu maior problema junto com o </a:t>
            </a:r>
            <a:r>
              <a:rPr lang="pt-BR" sz="2000" dirty="0" err="1"/>
              <a:t>preterismo</a:t>
            </a:r>
            <a:r>
              <a:rPr lang="pt-BR" sz="2000" dirty="0"/>
              <a:t> é que parece que o livro não tem nenhuma mensagem para os cristãos de agora, apenas para aqueles que vivenciarão os últimos momentos.</a:t>
            </a:r>
          </a:p>
          <a:p>
            <a:pPr marL="0" indent="0">
              <a:buNone/>
            </a:pPr>
            <a:r>
              <a:rPr lang="pt-BR" sz="2000" i="1" dirty="0">
                <a:solidFill>
                  <a:schemeClr val="accent4"/>
                </a:solidFill>
              </a:rPr>
              <a:t>Historicista</a:t>
            </a:r>
            <a:r>
              <a:rPr lang="pt-BR" sz="2000" dirty="0"/>
              <a:t> – o método historicista compreende que o livro possui uma apresentação simbólica das profecias que serão desdobradas no curso da história, a partir dos tempos apostólicos até o tempo do fim. Seu maior problema é querer encaixar cada detalhe do texto em um cumprimento histórico.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457731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INTERPRETAÇÃO DO LIVRO DE APOCALIPSE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EA4F87D-7CDD-3A4A-B3D4-548745F643A0}"/>
              </a:ext>
            </a:extLst>
          </p:cNvPr>
          <p:cNvSpPr/>
          <p:nvPr/>
        </p:nvSpPr>
        <p:spPr>
          <a:xfrm>
            <a:off x="640973" y="1199634"/>
            <a:ext cx="3057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MÉTODOS DE INTERPRETAÇÃO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8820CB85-4E76-5043-8FA8-E7B82BA80D3E}"/>
              </a:ext>
            </a:extLst>
          </p:cNvPr>
          <p:cNvCxnSpPr/>
          <p:nvPr/>
        </p:nvCxnSpPr>
        <p:spPr>
          <a:xfrm>
            <a:off x="939800" y="4318000"/>
            <a:ext cx="100711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1115167-E9C2-2A48-87F6-1E82A47BB276}"/>
              </a:ext>
            </a:extLst>
          </p:cNvPr>
          <p:cNvSpPr txBox="1"/>
          <p:nvPr/>
        </p:nvSpPr>
        <p:spPr>
          <a:xfrm>
            <a:off x="406400" y="4666296"/>
            <a:ext cx="1308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PRETERISTA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BCD3935-3B52-7B41-9C7C-84D6B82AEECD}"/>
              </a:ext>
            </a:extLst>
          </p:cNvPr>
          <p:cNvSpPr txBox="1"/>
          <p:nvPr/>
        </p:nvSpPr>
        <p:spPr>
          <a:xfrm>
            <a:off x="10044980" y="4666296"/>
            <a:ext cx="1238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FUTURISTA</a:t>
            </a:r>
          </a:p>
        </p:txBody>
      </p:sp>
      <p:sp>
        <p:nvSpPr>
          <p:cNvPr id="15" name="Arco 14">
            <a:extLst>
              <a:ext uri="{FF2B5EF4-FFF2-40B4-BE49-F238E27FC236}">
                <a16:creationId xmlns:a16="http://schemas.microsoft.com/office/drawing/2014/main" id="{A86146C2-8A53-5C46-B484-30E7AF3F99A5}"/>
              </a:ext>
            </a:extLst>
          </p:cNvPr>
          <p:cNvSpPr/>
          <p:nvPr/>
        </p:nvSpPr>
        <p:spPr>
          <a:xfrm>
            <a:off x="1162050" y="2501460"/>
            <a:ext cx="9626600" cy="3302435"/>
          </a:xfrm>
          <a:prstGeom prst="arc">
            <a:avLst>
              <a:gd name="adj1" fmla="val 10809380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43B10EE-E006-F04A-B25C-D1F1AC7AE515}"/>
              </a:ext>
            </a:extLst>
          </p:cNvPr>
          <p:cNvSpPr txBox="1"/>
          <p:nvPr/>
        </p:nvSpPr>
        <p:spPr>
          <a:xfrm>
            <a:off x="5320940" y="2105092"/>
            <a:ext cx="1140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IDEALISTA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7154A20-CFC3-B74C-BBE8-064689E272B2}"/>
              </a:ext>
            </a:extLst>
          </p:cNvPr>
          <p:cNvSpPr txBox="1"/>
          <p:nvPr/>
        </p:nvSpPr>
        <p:spPr>
          <a:xfrm>
            <a:off x="5153042" y="3775652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HISTORICISTA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92B6F60-EE6B-6C49-918C-97D92831D174}"/>
              </a:ext>
            </a:extLst>
          </p:cNvPr>
          <p:cNvSpPr txBox="1"/>
          <p:nvPr/>
        </p:nvSpPr>
        <p:spPr>
          <a:xfrm>
            <a:off x="463044" y="3776464"/>
            <a:ext cx="13980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/>
              <a:t>CRUZ DE CRISTO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2F6BD22-D286-6645-BED9-F9DF2A0B674E}"/>
              </a:ext>
            </a:extLst>
          </p:cNvPr>
          <p:cNvSpPr txBox="1"/>
          <p:nvPr/>
        </p:nvSpPr>
        <p:spPr>
          <a:xfrm>
            <a:off x="10033000" y="3806429"/>
            <a:ext cx="1368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/>
              <a:t>VOLTA DE JESUS</a:t>
            </a:r>
          </a:p>
        </p:txBody>
      </p:sp>
    </p:spTree>
    <p:extLst>
      <p:ext uri="{BB962C8B-B14F-4D97-AF65-F5344CB8AC3E}">
        <p14:creationId xmlns:p14="http://schemas.microsoft.com/office/powerpoint/2010/main" val="4020246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INTERPRETAÇÃO DO LIVRO DE APOCALIPSE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EA4F87D-7CDD-3A4A-B3D4-548745F643A0}"/>
              </a:ext>
            </a:extLst>
          </p:cNvPr>
          <p:cNvSpPr/>
          <p:nvPr/>
        </p:nvSpPr>
        <p:spPr>
          <a:xfrm>
            <a:off x="640973" y="1199634"/>
            <a:ext cx="23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ARRANJOS LITERÁRIOS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9F236C9E-0B49-E64F-BACA-025BEF23A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586" y="1830512"/>
            <a:ext cx="10712827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i="1" dirty="0">
                <a:solidFill>
                  <a:schemeClr val="accent4"/>
                </a:solidFill>
              </a:rPr>
              <a:t>Passagem trampolim </a:t>
            </a:r>
            <a:r>
              <a:rPr lang="pt-BR" sz="2000" dirty="0"/>
              <a:t>– foi observado no livro de apocalipse, que o tema desenvolvido em uma grande seção, geralmente é apresentado na conclusão da seção que o precede. </a:t>
            </a:r>
            <a:br>
              <a:rPr lang="pt-BR" sz="2000" dirty="0"/>
            </a:br>
            <a:br>
              <a:rPr lang="pt-BR" sz="2000" dirty="0"/>
            </a:br>
            <a:r>
              <a:rPr lang="pt-BR" sz="1800" dirty="0">
                <a:solidFill>
                  <a:schemeClr val="accent4"/>
                </a:solidFill>
              </a:rPr>
              <a:t>Ex. </a:t>
            </a:r>
            <a:r>
              <a:rPr lang="pt-BR" sz="1800" dirty="0" err="1">
                <a:solidFill>
                  <a:schemeClr val="accent4"/>
                </a:solidFill>
              </a:rPr>
              <a:t>Ap</a:t>
            </a:r>
            <a:r>
              <a:rPr lang="pt-BR" sz="1800" dirty="0">
                <a:solidFill>
                  <a:schemeClr val="accent4"/>
                </a:solidFill>
              </a:rPr>
              <a:t> 1.20</a:t>
            </a:r>
            <a:br>
              <a:rPr lang="pt-BR" sz="1800" dirty="0">
                <a:solidFill>
                  <a:schemeClr val="accent4"/>
                </a:solidFill>
              </a:rPr>
            </a:br>
            <a:endParaRPr lang="pt-BR" sz="18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r>
              <a:rPr lang="pt-BR" sz="2000" i="1" dirty="0">
                <a:solidFill>
                  <a:schemeClr val="accent4"/>
                </a:solidFill>
              </a:rPr>
              <a:t>Padrão: identificação-descrição </a:t>
            </a:r>
            <a:r>
              <a:rPr lang="pt-BR" sz="2000" dirty="0"/>
              <a:t>– quando um novo personagem é introduzido no livro de apocalipse ele é identificado com uma descrição pessoal ou posição histórica e atividade.</a:t>
            </a:r>
            <a:br>
              <a:rPr lang="pt-BR" sz="2000" dirty="0"/>
            </a:br>
            <a:br>
              <a:rPr lang="pt-BR" sz="2000" dirty="0"/>
            </a:br>
            <a:r>
              <a:rPr lang="pt-BR" sz="1800" dirty="0">
                <a:solidFill>
                  <a:schemeClr val="accent4"/>
                </a:solidFill>
              </a:rPr>
              <a:t>Ex. </a:t>
            </a:r>
            <a:r>
              <a:rPr lang="pt-BR" sz="1800" dirty="0" err="1">
                <a:solidFill>
                  <a:schemeClr val="accent4"/>
                </a:solidFill>
              </a:rPr>
              <a:t>Ap</a:t>
            </a:r>
            <a:r>
              <a:rPr lang="pt-BR" sz="1800" dirty="0">
                <a:solidFill>
                  <a:schemeClr val="accent4"/>
                </a:solidFill>
              </a:rPr>
              <a:t> 1.9</a:t>
            </a:r>
            <a:br>
              <a:rPr lang="pt-BR" sz="1800" dirty="0">
                <a:solidFill>
                  <a:schemeClr val="accent4"/>
                </a:solidFill>
              </a:rPr>
            </a:br>
            <a:endParaRPr lang="pt-BR" sz="1800" dirty="0"/>
          </a:p>
          <a:p>
            <a:pPr marL="0" indent="0">
              <a:buNone/>
            </a:pPr>
            <a:r>
              <a:rPr lang="pt-BR" sz="2000" i="1" dirty="0">
                <a:solidFill>
                  <a:schemeClr val="accent4"/>
                </a:solidFill>
              </a:rPr>
              <a:t>Padrão: ouvir-ver</a:t>
            </a:r>
            <a:r>
              <a:rPr lang="pt-BR" sz="2000" dirty="0"/>
              <a:t> – com frequência João vai ouvir algo e quando ele se volta para olhar a imagem é diferente daquilo que ele ouviu, no entanto se trata do mesmo tema.</a:t>
            </a:r>
            <a:br>
              <a:rPr lang="pt-BR" sz="2000" dirty="0"/>
            </a:br>
            <a:br>
              <a:rPr lang="pt-BR" sz="2000" dirty="0"/>
            </a:br>
            <a:r>
              <a:rPr lang="pt-BR" sz="1800" dirty="0">
                <a:solidFill>
                  <a:schemeClr val="accent4"/>
                </a:solidFill>
              </a:rPr>
              <a:t>Ex. </a:t>
            </a:r>
            <a:r>
              <a:rPr lang="pt-BR" sz="1800" dirty="0" err="1">
                <a:solidFill>
                  <a:schemeClr val="accent4"/>
                </a:solidFill>
              </a:rPr>
              <a:t>Ap</a:t>
            </a:r>
            <a:r>
              <a:rPr lang="pt-BR" sz="1800" dirty="0">
                <a:solidFill>
                  <a:schemeClr val="accent4"/>
                </a:solidFill>
              </a:rPr>
              <a:t> 1.10;12-13</a:t>
            </a:r>
            <a:endParaRPr lang="pt-BR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588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INTERPRETAÇÃO DO LIVRO DE APOCALIPSE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EA4F87D-7CDD-3A4A-B3D4-548745F643A0}"/>
              </a:ext>
            </a:extLst>
          </p:cNvPr>
          <p:cNvSpPr/>
          <p:nvPr/>
        </p:nvSpPr>
        <p:spPr>
          <a:xfrm>
            <a:off x="640973" y="1199634"/>
            <a:ext cx="4511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CHAVES PARA UMA INTERPRETAÇÃO CORRETA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9F236C9E-0B49-E64F-BACA-025BEF23A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586" y="1830512"/>
            <a:ext cx="10712827" cy="43924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000" dirty="0"/>
              <a:t>Inspiração divina </a:t>
            </a:r>
            <a:r>
              <a:rPr lang="pt-BR" sz="1500" dirty="0"/>
              <a:t>– predição profética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Antigo Testamento </a:t>
            </a:r>
            <a:r>
              <a:rPr lang="pt-BR" sz="1500" dirty="0"/>
              <a:t>– pano de fundo e alusão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Novo Testamento </a:t>
            </a:r>
            <a:r>
              <a:rPr lang="pt-BR" sz="1500" dirty="0"/>
              <a:t>– paralelismo </a:t>
            </a:r>
            <a:r>
              <a:rPr lang="pt-BR" sz="1500" dirty="0" err="1"/>
              <a:t>teologico</a:t>
            </a:r>
            <a:endParaRPr lang="pt-BR" sz="1500" dirty="0"/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Simbolismo </a:t>
            </a:r>
            <a:r>
              <a:rPr lang="pt-BR" sz="1500" dirty="0"/>
              <a:t>– linguagem simbólica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Pano de fundo da </a:t>
            </a:r>
            <a:r>
              <a:rPr lang="pt-BR" sz="2000" dirty="0" err="1"/>
              <a:t>Asia</a:t>
            </a:r>
            <a:r>
              <a:rPr lang="pt-BR" sz="2000" dirty="0"/>
              <a:t> Menor </a:t>
            </a:r>
            <a:r>
              <a:rPr lang="pt-BR" sz="1500" dirty="0"/>
              <a:t>– contexto imediato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Literatura Judaica </a:t>
            </a:r>
            <a:r>
              <a:rPr lang="pt-BR" sz="2000" dirty="0" err="1"/>
              <a:t>Apocaliptica</a:t>
            </a:r>
            <a:r>
              <a:rPr lang="pt-BR" sz="2000" dirty="0"/>
              <a:t> </a:t>
            </a:r>
            <a:r>
              <a:rPr lang="pt-BR" sz="1500" dirty="0"/>
              <a:t>– referencias a literatura </a:t>
            </a:r>
            <a:r>
              <a:rPr lang="pt-BR" sz="1500" dirty="0" err="1"/>
              <a:t>apocaliptica</a:t>
            </a:r>
            <a:endParaRPr lang="pt-BR" sz="1500" dirty="0"/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Estrutura </a:t>
            </a:r>
            <a:r>
              <a:rPr lang="pt-BR" sz="2000" dirty="0" err="1"/>
              <a:t>Quiastica</a:t>
            </a:r>
            <a:endParaRPr lang="pt-BR" sz="2000" dirty="0"/>
          </a:p>
          <a:p>
            <a:pPr marL="457200" indent="-457200">
              <a:buFont typeface="+mj-lt"/>
              <a:buAutoNum type="arabicPeriod"/>
            </a:pPr>
            <a:r>
              <a:rPr lang="pt-BR" sz="2000" dirty="0" err="1"/>
              <a:t>Cristocentricidade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78710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ESTRUTURA DO LIVRO DE APOCALIPSE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3AD22A1-39E7-9245-84D1-4F910AB5A2C2}"/>
              </a:ext>
            </a:extLst>
          </p:cNvPr>
          <p:cNvSpPr/>
          <p:nvPr/>
        </p:nvSpPr>
        <p:spPr>
          <a:xfrm>
            <a:off x="223301" y="1599763"/>
            <a:ext cx="133880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4B91600-8A18-2644-93A9-DD09E54DA6D1}"/>
              </a:ext>
            </a:extLst>
          </p:cNvPr>
          <p:cNvSpPr/>
          <p:nvPr/>
        </p:nvSpPr>
        <p:spPr>
          <a:xfrm>
            <a:off x="10684400" y="1599763"/>
            <a:ext cx="133880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FAC8EFB-F910-2C40-9BC9-00CEF44B034F}"/>
              </a:ext>
            </a:extLst>
          </p:cNvPr>
          <p:cNvSpPr/>
          <p:nvPr/>
        </p:nvSpPr>
        <p:spPr>
          <a:xfrm>
            <a:off x="1717282" y="1878579"/>
            <a:ext cx="1338800" cy="381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D0D777C-71AF-BE4A-9CE5-825C5722B910}"/>
              </a:ext>
            </a:extLst>
          </p:cNvPr>
          <p:cNvSpPr/>
          <p:nvPr/>
        </p:nvSpPr>
        <p:spPr>
          <a:xfrm>
            <a:off x="9190419" y="1878579"/>
            <a:ext cx="1338800" cy="381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0E3D790-E215-A949-B064-A7813ED2E9DC}"/>
              </a:ext>
            </a:extLst>
          </p:cNvPr>
          <p:cNvSpPr/>
          <p:nvPr/>
        </p:nvSpPr>
        <p:spPr>
          <a:xfrm>
            <a:off x="3220218" y="2052728"/>
            <a:ext cx="1338800" cy="381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6DFCF2A-1D80-704C-ABDB-E02D8ABA2034}"/>
              </a:ext>
            </a:extLst>
          </p:cNvPr>
          <p:cNvSpPr/>
          <p:nvPr/>
        </p:nvSpPr>
        <p:spPr>
          <a:xfrm>
            <a:off x="7672352" y="2052728"/>
            <a:ext cx="1338800" cy="381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76E4B93-13CB-EC4D-B27D-C78B86BE32D4}"/>
              </a:ext>
            </a:extLst>
          </p:cNvPr>
          <p:cNvSpPr/>
          <p:nvPr/>
        </p:nvSpPr>
        <p:spPr>
          <a:xfrm>
            <a:off x="4723154" y="2365375"/>
            <a:ext cx="1338800" cy="381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4612E5B-63C6-CA4D-A446-57ABC3DC2400}"/>
              </a:ext>
            </a:extLst>
          </p:cNvPr>
          <p:cNvSpPr/>
          <p:nvPr/>
        </p:nvSpPr>
        <p:spPr>
          <a:xfrm>
            <a:off x="6200690" y="2365375"/>
            <a:ext cx="1338800" cy="381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E5EE81-1ACA-7447-B5D4-8A2F028C051C}"/>
              </a:ext>
            </a:extLst>
          </p:cNvPr>
          <p:cNvSpPr txBox="1"/>
          <p:nvPr/>
        </p:nvSpPr>
        <p:spPr>
          <a:xfrm>
            <a:off x="331251" y="1788389"/>
            <a:ext cx="10974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IGREJAS</a:t>
            </a:r>
          </a:p>
          <a:p>
            <a:pPr algn="ctr"/>
            <a:r>
              <a:rPr lang="pt-BR" sz="1200" b="1" dirty="0"/>
              <a:t>(1.10 a 3.22)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Cristo aconselha sua igreja, que se encontra em guerra e espalhada em vários cidades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91B1144-229B-914C-AF3C-50220488A4F5}"/>
              </a:ext>
            </a:extLst>
          </p:cNvPr>
          <p:cNvSpPr txBox="1"/>
          <p:nvPr/>
        </p:nvSpPr>
        <p:spPr>
          <a:xfrm>
            <a:off x="1846004" y="2147242"/>
            <a:ext cx="10974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OS 7 SELOS</a:t>
            </a:r>
          </a:p>
          <a:p>
            <a:pPr algn="ctr"/>
            <a:r>
              <a:rPr lang="pt-BR" sz="1200" b="1" dirty="0"/>
              <a:t>(4.1 a 8.1)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Cristo protege seu povo afligido</a:t>
            </a:r>
          </a:p>
          <a:p>
            <a:pPr algn="ctr"/>
            <a:endParaRPr lang="pt-BR" sz="1200" b="1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30D34B7-4876-7D45-AE59-45A9AB7814CF}"/>
              </a:ext>
            </a:extLst>
          </p:cNvPr>
          <p:cNvSpPr txBox="1"/>
          <p:nvPr/>
        </p:nvSpPr>
        <p:spPr>
          <a:xfrm>
            <a:off x="3321486" y="2234044"/>
            <a:ext cx="1097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TROMBETAS</a:t>
            </a:r>
          </a:p>
          <a:p>
            <a:pPr algn="ctr"/>
            <a:r>
              <a:rPr lang="pt-BR" sz="1200" b="1" dirty="0"/>
              <a:t>(8.2 a 11.18)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Juízos severos que advertem o mundo</a:t>
            </a:r>
          </a:p>
          <a:p>
            <a:pPr algn="ctr"/>
            <a:endParaRPr lang="pt-BR" sz="1200" b="1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260872F-BC94-4B4B-83D7-04BBD9E4E67F}"/>
              </a:ext>
            </a:extLst>
          </p:cNvPr>
          <p:cNvSpPr txBox="1"/>
          <p:nvPr/>
        </p:nvSpPr>
        <p:spPr>
          <a:xfrm>
            <a:off x="4789086" y="2522283"/>
            <a:ext cx="12421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 GRANDE CONFLITO</a:t>
            </a:r>
          </a:p>
          <a:p>
            <a:pPr algn="ctr"/>
            <a:r>
              <a:rPr lang="pt-BR" sz="1200" b="1" dirty="0"/>
              <a:t>(11.19 a 14.20)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A provação da mulher e dos seus descendentes</a:t>
            </a:r>
          </a:p>
          <a:p>
            <a:pPr algn="ctr"/>
            <a:endParaRPr lang="pt-BR" sz="1200" b="1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6FDBF2E-358D-DB42-9E76-117BE89D21F4}"/>
              </a:ext>
            </a:extLst>
          </p:cNvPr>
          <p:cNvSpPr txBox="1"/>
          <p:nvPr/>
        </p:nvSpPr>
        <p:spPr>
          <a:xfrm>
            <a:off x="6238790" y="2557209"/>
            <a:ext cx="12421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PRAGAS</a:t>
            </a:r>
          </a:p>
          <a:p>
            <a:pPr algn="ctr"/>
            <a:r>
              <a:rPr lang="pt-BR" sz="1200" b="1" dirty="0"/>
              <a:t>(15.1 a 16.21)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Juízos severos que punem o mundo</a:t>
            </a:r>
          </a:p>
          <a:p>
            <a:pPr algn="ctr"/>
            <a:endParaRPr lang="pt-BR" sz="1200" b="1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B85C0FD-C929-984B-BDA2-5910BCCC1B9B}"/>
              </a:ext>
            </a:extLst>
          </p:cNvPr>
          <p:cNvSpPr txBox="1"/>
          <p:nvPr/>
        </p:nvSpPr>
        <p:spPr>
          <a:xfrm>
            <a:off x="7720673" y="2250054"/>
            <a:ext cx="12421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 QUEDA DE </a:t>
            </a:r>
            <a:br>
              <a:rPr lang="pt-BR" sz="1200" b="1" dirty="0"/>
            </a:br>
            <a:r>
              <a:rPr lang="pt-BR" sz="1200" b="1" dirty="0"/>
              <a:t>BABILONIA</a:t>
            </a:r>
          </a:p>
          <a:p>
            <a:pPr algn="ctr"/>
            <a:r>
              <a:rPr lang="pt-BR" sz="1200" b="1" dirty="0"/>
              <a:t>(17.1 a 19.10)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A queda da falsa mãe</a:t>
            </a:r>
          </a:p>
          <a:p>
            <a:pPr algn="ctr"/>
            <a:endParaRPr lang="pt-BR" sz="1200" b="1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07699FC-D793-1147-B113-48AE3193AF38}"/>
              </a:ext>
            </a:extLst>
          </p:cNvPr>
          <p:cNvSpPr txBox="1"/>
          <p:nvPr/>
        </p:nvSpPr>
        <p:spPr>
          <a:xfrm>
            <a:off x="9238740" y="2059871"/>
            <a:ext cx="12421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 MILÊNIO</a:t>
            </a:r>
          </a:p>
          <a:p>
            <a:pPr algn="ctr"/>
            <a:r>
              <a:rPr lang="pt-BR" sz="1200" b="1" dirty="0"/>
              <a:t>(19.11 a 21.8)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Cristo entroniza seu povo glorificado</a:t>
            </a:r>
          </a:p>
          <a:p>
            <a:pPr algn="ctr"/>
            <a:endParaRPr lang="pt-BR" sz="1200" b="1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3479DF9-CE8B-0C42-8374-EE7535226826}"/>
              </a:ext>
            </a:extLst>
          </p:cNvPr>
          <p:cNvSpPr txBox="1"/>
          <p:nvPr/>
        </p:nvSpPr>
        <p:spPr>
          <a:xfrm>
            <a:off x="10781042" y="1788389"/>
            <a:ext cx="1242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 NOVA JERUSALÉM</a:t>
            </a:r>
          </a:p>
          <a:p>
            <a:pPr algn="ctr"/>
            <a:r>
              <a:rPr lang="pt-BR" sz="1200" b="1" dirty="0"/>
              <a:t>(21.9 a 22.9)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Cristo recompensa sua igreja, que agora desfruta a paz e se encontra reunida numa só cidade</a:t>
            </a:r>
          </a:p>
          <a:p>
            <a:pPr algn="ctr"/>
            <a:endParaRPr lang="pt-BR" sz="1200" b="1" dirty="0"/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A3D95060-F378-484A-8D93-DE867FBFDE01}"/>
              </a:ext>
            </a:extLst>
          </p:cNvPr>
          <p:cNvCxnSpPr/>
          <p:nvPr/>
        </p:nvCxnSpPr>
        <p:spPr>
          <a:xfrm>
            <a:off x="223301" y="1384300"/>
            <a:ext cx="587269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9F9D0123-D6D3-1444-9D4B-B167F49EF816}"/>
              </a:ext>
            </a:extLst>
          </p:cNvPr>
          <p:cNvCxnSpPr/>
          <p:nvPr/>
        </p:nvCxnSpPr>
        <p:spPr>
          <a:xfrm>
            <a:off x="6150501" y="1384300"/>
            <a:ext cx="587269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2705D46-5955-3D4E-A836-12A64FE313E4}"/>
              </a:ext>
            </a:extLst>
          </p:cNvPr>
          <p:cNvSpPr txBox="1"/>
          <p:nvPr/>
        </p:nvSpPr>
        <p:spPr>
          <a:xfrm>
            <a:off x="7608143" y="1119116"/>
            <a:ext cx="3261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/>
              <a:t>PORÇÃO ESCATOLÓGICA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F3369C4-48A7-6B46-87E2-B8012E71FC21}"/>
              </a:ext>
            </a:extLst>
          </p:cNvPr>
          <p:cNvSpPr txBox="1"/>
          <p:nvPr/>
        </p:nvSpPr>
        <p:spPr>
          <a:xfrm>
            <a:off x="1157792" y="1131167"/>
            <a:ext cx="3261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/>
              <a:t>PORÇÃO HISTÓRICA</a:t>
            </a:r>
          </a:p>
        </p:txBody>
      </p:sp>
    </p:spTree>
    <p:extLst>
      <p:ext uri="{BB962C8B-B14F-4D97-AF65-F5344CB8AC3E}">
        <p14:creationId xmlns:p14="http://schemas.microsoft.com/office/powerpoint/2010/main" val="2414624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FLUXO DOS EVENTOS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6" name="Seta para Baixo 5">
            <a:extLst>
              <a:ext uri="{FF2B5EF4-FFF2-40B4-BE49-F238E27FC236}">
                <a16:creationId xmlns:a16="http://schemas.microsoft.com/office/drawing/2014/main" id="{D6046DB3-252E-A044-8C98-E8585D87EEF0}"/>
              </a:ext>
            </a:extLst>
          </p:cNvPr>
          <p:cNvSpPr/>
          <p:nvPr/>
        </p:nvSpPr>
        <p:spPr>
          <a:xfrm>
            <a:off x="640973" y="216535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Baixo 28">
            <a:extLst>
              <a:ext uri="{FF2B5EF4-FFF2-40B4-BE49-F238E27FC236}">
                <a16:creationId xmlns:a16="http://schemas.microsoft.com/office/drawing/2014/main" id="{0B4BD7EC-6136-B04D-AD80-475AB3269983}"/>
              </a:ext>
            </a:extLst>
          </p:cNvPr>
          <p:cNvSpPr/>
          <p:nvPr/>
        </p:nvSpPr>
        <p:spPr>
          <a:xfrm>
            <a:off x="1669673" y="216535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para Baixo 29">
            <a:extLst>
              <a:ext uri="{FF2B5EF4-FFF2-40B4-BE49-F238E27FC236}">
                <a16:creationId xmlns:a16="http://schemas.microsoft.com/office/drawing/2014/main" id="{76C45B8B-A949-BB4D-9141-E85AD1C1D8B5}"/>
              </a:ext>
            </a:extLst>
          </p:cNvPr>
          <p:cNvSpPr/>
          <p:nvPr/>
        </p:nvSpPr>
        <p:spPr>
          <a:xfrm>
            <a:off x="2698373" y="216535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 para Baixo 30">
            <a:extLst>
              <a:ext uri="{FF2B5EF4-FFF2-40B4-BE49-F238E27FC236}">
                <a16:creationId xmlns:a16="http://schemas.microsoft.com/office/drawing/2014/main" id="{35FB9660-C732-BD41-8556-E3BAC4727D5F}"/>
              </a:ext>
            </a:extLst>
          </p:cNvPr>
          <p:cNvSpPr/>
          <p:nvPr/>
        </p:nvSpPr>
        <p:spPr>
          <a:xfrm>
            <a:off x="3727073" y="216535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9EE6A3E-E86D-5A44-A466-D31300A7FEA9}"/>
              </a:ext>
            </a:extLst>
          </p:cNvPr>
          <p:cNvSpPr txBox="1"/>
          <p:nvPr/>
        </p:nvSpPr>
        <p:spPr>
          <a:xfrm>
            <a:off x="431423" y="150778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</a:t>
            </a:r>
            <a:br>
              <a:rPr lang="pt-BR" sz="1200" b="1" dirty="0"/>
            </a:br>
            <a:r>
              <a:rPr lang="pt-BR" sz="1200" b="1" dirty="0"/>
              <a:t>IGREJAS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366C5A71-204F-E647-9391-6403EB245D47}"/>
              </a:ext>
            </a:extLst>
          </p:cNvPr>
          <p:cNvSpPr txBox="1"/>
          <p:nvPr/>
        </p:nvSpPr>
        <p:spPr>
          <a:xfrm>
            <a:off x="1460123" y="150778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OS 7</a:t>
            </a:r>
            <a:br>
              <a:rPr lang="pt-BR" sz="1200" b="1" dirty="0"/>
            </a:br>
            <a:r>
              <a:rPr lang="pt-BR" sz="1200" b="1" dirty="0"/>
              <a:t> SELOS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B0474AF-BB2F-B74D-B619-56E3290DF5C3}"/>
              </a:ext>
            </a:extLst>
          </p:cNvPr>
          <p:cNvSpPr txBox="1"/>
          <p:nvPr/>
        </p:nvSpPr>
        <p:spPr>
          <a:xfrm>
            <a:off x="2488823" y="150778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TROMBETAS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EC7124A-EB85-6743-B17D-37CBCD15206A}"/>
              </a:ext>
            </a:extLst>
          </p:cNvPr>
          <p:cNvSpPr txBox="1"/>
          <p:nvPr/>
        </p:nvSpPr>
        <p:spPr>
          <a:xfrm>
            <a:off x="3517523" y="150778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 GRANDE CONFLITO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B571AD80-F898-134C-9924-A03C80854A50}"/>
              </a:ext>
            </a:extLst>
          </p:cNvPr>
          <p:cNvSpPr txBox="1"/>
          <p:nvPr/>
        </p:nvSpPr>
        <p:spPr>
          <a:xfrm>
            <a:off x="481846" y="5385013"/>
            <a:ext cx="384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PORÇÃO HISTÓRICA</a:t>
            </a:r>
          </a:p>
        </p:txBody>
      </p:sp>
      <p:sp>
        <p:nvSpPr>
          <p:cNvPr id="36" name="Seta para Baixo 35">
            <a:extLst>
              <a:ext uri="{FF2B5EF4-FFF2-40B4-BE49-F238E27FC236}">
                <a16:creationId xmlns:a16="http://schemas.microsoft.com/office/drawing/2014/main" id="{263FEB82-5363-C241-B256-850233E80D10}"/>
              </a:ext>
            </a:extLst>
          </p:cNvPr>
          <p:cNvSpPr/>
          <p:nvPr/>
        </p:nvSpPr>
        <p:spPr>
          <a:xfrm rot="16200000">
            <a:off x="9353737" y="1561858"/>
            <a:ext cx="596900" cy="902079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37" name="Seta para Baixo 36">
            <a:extLst>
              <a:ext uri="{FF2B5EF4-FFF2-40B4-BE49-F238E27FC236}">
                <a16:creationId xmlns:a16="http://schemas.microsoft.com/office/drawing/2014/main" id="{CF638634-93F5-B743-9A0F-04460D39C774}"/>
              </a:ext>
            </a:extLst>
          </p:cNvPr>
          <p:cNvSpPr/>
          <p:nvPr/>
        </p:nvSpPr>
        <p:spPr>
          <a:xfrm rot="16200000">
            <a:off x="9084053" y="2142446"/>
            <a:ext cx="596900" cy="144144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38" name="Seta para Baixo 37">
            <a:extLst>
              <a:ext uri="{FF2B5EF4-FFF2-40B4-BE49-F238E27FC236}">
                <a16:creationId xmlns:a16="http://schemas.microsoft.com/office/drawing/2014/main" id="{9B514CDF-ECAD-564F-8FA8-EEDF985E5413}"/>
              </a:ext>
            </a:extLst>
          </p:cNvPr>
          <p:cNvSpPr/>
          <p:nvPr/>
        </p:nvSpPr>
        <p:spPr>
          <a:xfrm rot="16200000">
            <a:off x="10780901" y="3935602"/>
            <a:ext cx="596900" cy="917195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39" name="Seta para Baixo 38">
            <a:extLst>
              <a:ext uri="{FF2B5EF4-FFF2-40B4-BE49-F238E27FC236}">
                <a16:creationId xmlns:a16="http://schemas.microsoft.com/office/drawing/2014/main" id="{8E8B51C0-D880-2846-998D-4391687E47B8}"/>
              </a:ext>
            </a:extLst>
          </p:cNvPr>
          <p:cNvSpPr/>
          <p:nvPr/>
        </p:nvSpPr>
        <p:spPr>
          <a:xfrm rot="16200000">
            <a:off x="10290553" y="2879046"/>
            <a:ext cx="596900" cy="144144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EC6E02FD-2620-014E-A542-C527B9F63D87}"/>
              </a:ext>
            </a:extLst>
          </p:cNvPr>
          <p:cNvSpPr txBox="1"/>
          <p:nvPr/>
        </p:nvSpPr>
        <p:spPr>
          <a:xfrm>
            <a:off x="6943915" y="5385013"/>
            <a:ext cx="384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PORÇÃO ESCATOLÓGICA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0CB2FFE-5F5B-FC4E-8626-16487A9105B9}"/>
              </a:ext>
            </a:extLst>
          </p:cNvPr>
          <p:cNvSpPr txBox="1"/>
          <p:nvPr/>
        </p:nvSpPr>
        <p:spPr>
          <a:xfrm>
            <a:off x="6858000" y="2724670"/>
            <a:ext cx="1597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QUEDA DE BABILÔNIA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0E0693DD-649B-544B-9635-607B9102A026}"/>
              </a:ext>
            </a:extLst>
          </p:cNvPr>
          <p:cNvSpPr txBox="1"/>
          <p:nvPr/>
        </p:nvSpPr>
        <p:spPr>
          <a:xfrm>
            <a:off x="6858000" y="1904509"/>
            <a:ext cx="1597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AS 7 PRAGAS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5A9F66A6-0167-C14C-A870-5048C403D62C}"/>
              </a:ext>
            </a:extLst>
          </p:cNvPr>
          <p:cNvSpPr txBox="1"/>
          <p:nvPr/>
        </p:nvSpPr>
        <p:spPr>
          <a:xfrm>
            <a:off x="6858000" y="3461270"/>
            <a:ext cx="1597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O MILÊNIO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9A1223E-E133-C948-A850-50792E950E30}"/>
              </a:ext>
            </a:extLst>
          </p:cNvPr>
          <p:cNvSpPr txBox="1"/>
          <p:nvPr/>
        </p:nvSpPr>
        <p:spPr>
          <a:xfrm>
            <a:off x="6858000" y="4255699"/>
            <a:ext cx="1597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A NOVA JERUSALÉM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501E5A7-4274-2340-95B4-FC208365B966}"/>
              </a:ext>
            </a:extLst>
          </p:cNvPr>
          <p:cNvCxnSpPr/>
          <p:nvPr/>
        </p:nvCxnSpPr>
        <p:spPr>
          <a:xfrm>
            <a:off x="6096000" y="1238744"/>
            <a:ext cx="0" cy="4380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829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CRISTOCENTRICIDADE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pic>
        <p:nvPicPr>
          <p:cNvPr id="46" name="Picture 2" descr="Filho De Deus fundo png &amp; imagem png - Jesus Cristo PNG png transparente  grátis">
            <a:extLst>
              <a:ext uri="{FF2B5EF4-FFF2-40B4-BE49-F238E27FC236}">
                <a16:creationId xmlns:a16="http://schemas.microsoft.com/office/drawing/2014/main" id="{231007A8-138D-E640-9951-556CED9EF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7619" y="737301"/>
            <a:ext cx="6434663" cy="544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7B8F34A-2AD7-4C40-B804-3CFEBAF2B19B}"/>
              </a:ext>
            </a:extLst>
          </p:cNvPr>
          <p:cNvSpPr txBox="1"/>
          <p:nvPr/>
        </p:nvSpPr>
        <p:spPr>
          <a:xfrm>
            <a:off x="1534805" y="1759116"/>
            <a:ext cx="2502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2"/>
                </a:solidFill>
              </a:rPr>
              <a:t>SETE IGREJAS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75E0212-A29C-AE4F-88A1-E7B76DF9D21B}"/>
              </a:ext>
            </a:extLst>
          </p:cNvPr>
          <p:cNvSpPr txBox="1"/>
          <p:nvPr/>
        </p:nvSpPr>
        <p:spPr>
          <a:xfrm>
            <a:off x="434138" y="2978127"/>
            <a:ext cx="2502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accent4"/>
                </a:solidFill>
              </a:rPr>
              <a:t>SETE SELOS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6250756B-F38E-B048-BCB2-EE536EBD4642}"/>
              </a:ext>
            </a:extLst>
          </p:cNvPr>
          <p:cNvSpPr txBox="1"/>
          <p:nvPr/>
        </p:nvSpPr>
        <p:spPr>
          <a:xfrm>
            <a:off x="778934" y="4532237"/>
            <a:ext cx="3258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TRONO DE DEUS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75007C5A-0DB8-0240-98A4-806966A2F800}"/>
              </a:ext>
            </a:extLst>
          </p:cNvPr>
          <p:cNvSpPr txBox="1"/>
          <p:nvPr/>
        </p:nvSpPr>
        <p:spPr>
          <a:xfrm>
            <a:off x="8560972" y="1540934"/>
            <a:ext cx="2909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4"/>
                </a:solidFill>
              </a:rPr>
              <a:t>SETE TROMBETAS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BEC81E1-9D3F-8042-A73A-CF2C32F1869A}"/>
              </a:ext>
            </a:extLst>
          </p:cNvPr>
          <p:cNvSpPr txBox="1"/>
          <p:nvPr/>
        </p:nvSpPr>
        <p:spPr>
          <a:xfrm>
            <a:off x="8357769" y="4532237"/>
            <a:ext cx="290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accent4"/>
                </a:solidFill>
              </a:rPr>
              <a:t>SETE PRAGAS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3D398612-44AD-CD46-90CD-0D27FB46DF3D}"/>
              </a:ext>
            </a:extLst>
          </p:cNvPr>
          <p:cNvSpPr txBox="1"/>
          <p:nvPr/>
        </p:nvSpPr>
        <p:spPr>
          <a:xfrm>
            <a:off x="9085026" y="3624458"/>
            <a:ext cx="2909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MARCA DA BESTA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9F50EC62-4BFC-3C45-B399-D58A030494DA}"/>
              </a:ext>
            </a:extLst>
          </p:cNvPr>
          <p:cNvSpPr txBox="1"/>
          <p:nvPr/>
        </p:nvSpPr>
        <p:spPr>
          <a:xfrm>
            <a:off x="6370150" y="874271"/>
            <a:ext cx="2909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2"/>
                </a:solidFill>
              </a:rPr>
              <a:t>NOVA JERUSALÉM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F1B53AD-3A49-E647-8F76-0464FC801E9B}"/>
              </a:ext>
            </a:extLst>
          </p:cNvPr>
          <p:cNvSpPr txBox="1"/>
          <p:nvPr/>
        </p:nvSpPr>
        <p:spPr>
          <a:xfrm>
            <a:off x="8746071" y="2607707"/>
            <a:ext cx="2909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BESTA DO MAR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4E7A0ED-C45B-BC44-83A0-4B39572AFD74}"/>
              </a:ext>
            </a:extLst>
          </p:cNvPr>
          <p:cNvSpPr txBox="1"/>
          <p:nvPr/>
        </p:nvSpPr>
        <p:spPr>
          <a:xfrm>
            <a:off x="4802940" y="6052812"/>
            <a:ext cx="2909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4"/>
                </a:solidFill>
              </a:rPr>
              <a:t>BABILÔNIA</a:t>
            </a:r>
          </a:p>
        </p:txBody>
      </p:sp>
    </p:spTree>
    <p:extLst>
      <p:ext uri="{BB962C8B-B14F-4D97-AF65-F5344CB8AC3E}">
        <p14:creationId xmlns:p14="http://schemas.microsoft.com/office/powerpoint/2010/main" val="224116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179DEE-8122-894F-BC23-8EF83F4FF672}"/>
              </a:ext>
            </a:extLst>
          </p:cNvPr>
          <p:cNvSpPr/>
          <p:nvPr/>
        </p:nvSpPr>
        <p:spPr>
          <a:xfrm>
            <a:off x="812800" y="2087940"/>
            <a:ext cx="5283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sng" baseline="30000" dirty="0"/>
              <a:t>1</a:t>
            </a:r>
            <a:r>
              <a:rPr lang="pt-BR" u="sng" dirty="0"/>
              <a:t>Revelação de Jesus Cristo</a:t>
            </a:r>
            <a:r>
              <a:rPr lang="pt-BR" dirty="0"/>
              <a:t>, que Deus lhe deu para mostrar aos seus servos as coisas </a:t>
            </a:r>
            <a:r>
              <a:rPr lang="pt-BR" u="sng" dirty="0"/>
              <a:t>que em breve devem acontecer</a:t>
            </a:r>
            <a:r>
              <a:rPr lang="pt-BR" dirty="0"/>
              <a:t> e que ele, enviando por intermédio do seu anjo, notificou ao seu servo João,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o qual atestou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palavra de Deus </a:t>
            </a:r>
            <a:r>
              <a:rPr lang="pt-BR" dirty="0"/>
              <a:t>e o testemunho de Jesus Cristo, quanto a tudo o que viu.</a:t>
            </a:r>
            <a:br>
              <a:rPr lang="pt-BR" dirty="0"/>
            </a:br>
            <a:r>
              <a:rPr lang="pt-BR" baseline="30000" dirty="0"/>
              <a:t>3</a:t>
            </a:r>
            <a:r>
              <a:rPr lang="pt-BR" u="sng" dirty="0"/>
              <a:t>Bem-aventurados</a:t>
            </a:r>
            <a:r>
              <a:rPr lang="pt-BR" dirty="0"/>
              <a:t> aqueles que </a:t>
            </a:r>
            <a:r>
              <a:rPr lang="pt-BR" u="sng" dirty="0"/>
              <a:t>leem</a:t>
            </a:r>
            <a:r>
              <a:rPr lang="pt-BR" dirty="0"/>
              <a:t> e aqueles que </a:t>
            </a:r>
            <a:r>
              <a:rPr lang="pt-BR" u="sng" dirty="0"/>
              <a:t>ouvem</a:t>
            </a:r>
            <a:r>
              <a:rPr lang="pt-BR" dirty="0"/>
              <a:t> as palavras da profecia e </a:t>
            </a:r>
            <a:r>
              <a:rPr lang="pt-BR" u="sng" dirty="0"/>
              <a:t>guardam</a:t>
            </a:r>
            <a:r>
              <a:rPr lang="pt-BR" dirty="0"/>
              <a:t> as coisas nela escritas</a:t>
            </a:r>
            <a:r>
              <a:rPr lang="pt-BR" u="sng" dirty="0"/>
              <a:t>, pois o tempo está próximo</a:t>
            </a:r>
            <a:r>
              <a:rPr lang="pt-BR" dirty="0"/>
              <a:t>.</a:t>
            </a:r>
            <a:br>
              <a:rPr lang="pt-BR" dirty="0"/>
            </a:br>
            <a:r>
              <a:rPr lang="pt-BR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1:1-3</a:t>
            </a:r>
            <a:endParaRPr lang="pt-BR" dirty="0">
              <a:effectLst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2A0F84C3-935F-9F49-9AE5-5D56877BBFC5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PROFETA NO EXILIO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3B23487-9AF2-AA4B-AEC9-ED37E4ADFE92}"/>
              </a:ext>
            </a:extLst>
          </p:cNvPr>
          <p:cNvSpPr txBox="1"/>
          <p:nvPr/>
        </p:nvSpPr>
        <p:spPr>
          <a:xfrm>
            <a:off x="101600" y="2696363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2.28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2EDFDC9-A384-9F4D-AB8F-E4C4CF660B57}"/>
              </a:ext>
            </a:extLst>
          </p:cNvPr>
          <p:cNvSpPr txBox="1"/>
          <p:nvPr/>
        </p:nvSpPr>
        <p:spPr>
          <a:xfrm>
            <a:off x="101600" y="3823312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Mt</a:t>
            </a:r>
            <a:r>
              <a:rPr lang="pt-BR" sz="1400" dirty="0">
                <a:solidFill>
                  <a:schemeClr val="accent4"/>
                </a:solidFill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714944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179DEE-8122-894F-BC23-8EF83F4FF672}"/>
              </a:ext>
            </a:extLst>
          </p:cNvPr>
          <p:cNvSpPr/>
          <p:nvPr/>
        </p:nvSpPr>
        <p:spPr>
          <a:xfrm>
            <a:off x="812800" y="1248698"/>
            <a:ext cx="52832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4</a:t>
            </a:r>
            <a:r>
              <a:rPr lang="pt-BR" dirty="0"/>
              <a:t>João, às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igrejas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 </a:t>
            </a:r>
            <a:r>
              <a:rPr lang="pt-BR" u="sng" dirty="0"/>
              <a:t>que se encontram na Ásia</a:t>
            </a:r>
            <a:r>
              <a:rPr lang="pt-BR" dirty="0"/>
              <a:t>, graça e paz a vós outros, da parte daquele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que é, que era e que há de vir</a:t>
            </a:r>
            <a:r>
              <a:rPr lang="pt-BR" dirty="0"/>
              <a:t>, da parte dos </a:t>
            </a:r>
            <a:r>
              <a:rPr lang="pt-BR" u="sng" dirty="0"/>
              <a:t>sete Espíritos </a:t>
            </a:r>
            <a:r>
              <a:rPr lang="pt-BR" dirty="0"/>
              <a:t>que se acham diante do seu trono</a:t>
            </a:r>
            <a:br>
              <a:rPr lang="pt-BR" dirty="0"/>
            </a:br>
            <a:r>
              <a:rPr lang="pt-BR" baseline="30000" dirty="0"/>
              <a:t>5</a:t>
            </a:r>
            <a:r>
              <a:rPr lang="pt-BR" dirty="0"/>
              <a:t>e da parte de Jesus Cristo, a Fiel Testemunha, o Primogênito dos mortos e o Soberano dos reis da terra. </a:t>
            </a:r>
            <a:r>
              <a:rPr lang="pt-BR" u="sng" dirty="0"/>
              <a:t>Àquele que nos ama, e, pelo seu sangue, nos libertou dos nossos pecados,</a:t>
            </a:r>
            <a:br>
              <a:rPr lang="pt-BR" u="sng" dirty="0"/>
            </a:br>
            <a:r>
              <a:rPr lang="pt-BR" u="sng" baseline="30000" dirty="0"/>
              <a:t>6</a:t>
            </a:r>
            <a:r>
              <a:rPr lang="pt-BR" u="sng" dirty="0"/>
              <a:t>e nos constituiu reino, sacerdotes para o seu Deus e Pai, a ele a glória e o domínio pelos séculos dos séculos. Amém!</a:t>
            </a:r>
            <a:br>
              <a:rPr lang="pt-BR" u="sng" dirty="0"/>
            </a:br>
            <a:r>
              <a:rPr lang="pt-BR" baseline="30000" dirty="0"/>
              <a:t>7</a:t>
            </a:r>
            <a:r>
              <a:rPr lang="pt-BR" dirty="0"/>
              <a:t>Eis que vem com as nuvens, e todo olho o verá, até quantos o traspassaram. E todas as tribos da terra se lamentarão sobre ele. Certamente. Amém!</a:t>
            </a:r>
            <a:br>
              <a:rPr lang="pt-BR" dirty="0"/>
            </a:br>
            <a:r>
              <a:rPr lang="pt-BR" baseline="30000" dirty="0"/>
              <a:t>8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Eu sou o Alfa e Ômega</a:t>
            </a:r>
            <a:r>
              <a:rPr lang="pt-BR" dirty="0">
                <a:solidFill>
                  <a:schemeClr val="accent2"/>
                </a:solidFill>
              </a:rPr>
              <a:t>, diz o Senhor Deus</a:t>
            </a:r>
            <a:r>
              <a:rPr lang="pt-BR" dirty="0"/>
              <a:t>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aquele que é, que era e que há de vir</a:t>
            </a:r>
            <a:r>
              <a:rPr lang="pt-BR" dirty="0">
                <a:solidFill>
                  <a:schemeClr val="accent2"/>
                </a:solidFill>
              </a:rPr>
              <a:t>, o Todo-Poderoso.</a:t>
            </a:r>
            <a:br>
              <a:rPr lang="pt-BR" dirty="0">
                <a:solidFill>
                  <a:schemeClr val="accent2"/>
                </a:solidFill>
              </a:rPr>
            </a:br>
            <a:r>
              <a:rPr lang="pt-BR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1:4-8</a:t>
            </a:r>
            <a:endParaRPr lang="pt-BR" dirty="0">
              <a:effectLst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2A0F84C3-935F-9F49-9AE5-5D56877BBFC5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PROFETA NO EXILIO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D199105-1A35-9F46-A059-AACB24261EC0}"/>
              </a:ext>
            </a:extLst>
          </p:cNvPr>
          <p:cNvSpPr txBox="1"/>
          <p:nvPr/>
        </p:nvSpPr>
        <p:spPr>
          <a:xfrm>
            <a:off x="152400" y="1248563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3.14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D890B5B-1802-2C47-81A4-A55AB8A0B422}"/>
              </a:ext>
            </a:extLst>
          </p:cNvPr>
          <p:cNvSpPr txBox="1"/>
          <p:nvPr/>
        </p:nvSpPr>
        <p:spPr>
          <a:xfrm>
            <a:off x="199734" y="3493692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19.6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1Pe 2.9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7DD3A31-76FA-B045-BC09-CDAD48E570EB}"/>
              </a:ext>
            </a:extLst>
          </p:cNvPr>
          <p:cNvSpPr txBox="1"/>
          <p:nvPr/>
        </p:nvSpPr>
        <p:spPr>
          <a:xfrm>
            <a:off x="152400" y="1799677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11.2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38435D0-AB5D-4547-BA81-3F34BFDDBD90}"/>
              </a:ext>
            </a:extLst>
          </p:cNvPr>
          <p:cNvSpPr txBox="1"/>
          <p:nvPr/>
        </p:nvSpPr>
        <p:spPr>
          <a:xfrm>
            <a:off x="50800" y="4260384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Mt</a:t>
            </a:r>
            <a:r>
              <a:rPr lang="pt-BR" sz="1400" dirty="0">
                <a:solidFill>
                  <a:schemeClr val="accent4"/>
                </a:solidFill>
              </a:rPr>
              <a:t> 26.64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12.2</a:t>
            </a:r>
          </a:p>
        </p:txBody>
      </p:sp>
    </p:spTree>
    <p:extLst>
      <p:ext uri="{BB962C8B-B14F-4D97-AF65-F5344CB8AC3E}">
        <p14:creationId xmlns:p14="http://schemas.microsoft.com/office/powerpoint/2010/main" val="704979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179DEE-8122-894F-BC23-8EF83F4FF672}"/>
              </a:ext>
            </a:extLst>
          </p:cNvPr>
          <p:cNvSpPr/>
          <p:nvPr/>
        </p:nvSpPr>
        <p:spPr>
          <a:xfrm>
            <a:off x="640973" y="1202902"/>
            <a:ext cx="52832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9</a:t>
            </a:r>
            <a:r>
              <a:rPr lang="pt-BR" dirty="0"/>
              <a:t>Eu, João, irmão vosso e companheiro na tribulação, no reino e na perseverança, em Jesus, achei-me na ilha chamada </a:t>
            </a:r>
            <a:r>
              <a:rPr lang="pt-BR" dirty="0" err="1"/>
              <a:t>Patmos</a:t>
            </a:r>
            <a:r>
              <a:rPr lang="pt-BR" dirty="0"/>
              <a:t>, por causa da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palavra de Deus </a:t>
            </a:r>
            <a:r>
              <a:rPr lang="pt-BR" dirty="0"/>
              <a:t>e do testemunho de Jesus.</a:t>
            </a:r>
            <a:br>
              <a:rPr lang="pt-BR" dirty="0"/>
            </a:br>
            <a:r>
              <a:rPr lang="pt-BR" baseline="30000" dirty="0"/>
              <a:t>10</a:t>
            </a:r>
            <a:r>
              <a:rPr lang="pt-BR" dirty="0"/>
              <a:t>Achei-me em espírito, no dia do Senhor, e ouvi, por detrás de mim, grande voz, como de trombeta,</a:t>
            </a:r>
            <a:br>
              <a:rPr lang="pt-BR" dirty="0"/>
            </a:br>
            <a:r>
              <a:rPr lang="pt-BR" baseline="30000" dirty="0"/>
              <a:t>11</a:t>
            </a:r>
            <a:r>
              <a:rPr lang="pt-BR" dirty="0"/>
              <a:t>dizendo: </a:t>
            </a:r>
            <a:r>
              <a:rPr lang="pt-BR" dirty="0">
                <a:solidFill>
                  <a:schemeClr val="accent2"/>
                </a:solidFill>
              </a:rPr>
              <a:t>O que vês escreve em livro e manda às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igrejas</a:t>
            </a:r>
            <a:r>
              <a:rPr lang="pt-BR" dirty="0">
                <a:solidFill>
                  <a:schemeClr val="accent2"/>
                </a:solidFill>
              </a:rPr>
              <a:t>: Éfeso, Esmirna, </a:t>
            </a:r>
            <a:r>
              <a:rPr lang="pt-BR" dirty="0" err="1">
                <a:solidFill>
                  <a:schemeClr val="accent2"/>
                </a:solidFill>
              </a:rPr>
              <a:t>Pérgamo</a:t>
            </a:r>
            <a:r>
              <a:rPr lang="pt-BR" dirty="0">
                <a:solidFill>
                  <a:schemeClr val="accent2"/>
                </a:solidFill>
              </a:rPr>
              <a:t>, </a:t>
            </a:r>
            <a:r>
              <a:rPr lang="pt-BR" dirty="0" err="1">
                <a:solidFill>
                  <a:schemeClr val="accent2"/>
                </a:solidFill>
              </a:rPr>
              <a:t>Tiatira</a:t>
            </a:r>
            <a:r>
              <a:rPr lang="pt-BR" dirty="0">
                <a:solidFill>
                  <a:schemeClr val="accent2"/>
                </a:solidFill>
              </a:rPr>
              <a:t>, </a:t>
            </a:r>
            <a:r>
              <a:rPr lang="pt-BR" dirty="0" err="1">
                <a:solidFill>
                  <a:schemeClr val="accent2"/>
                </a:solidFill>
              </a:rPr>
              <a:t>Sardes</a:t>
            </a:r>
            <a:r>
              <a:rPr lang="pt-BR" dirty="0">
                <a:solidFill>
                  <a:schemeClr val="accent2"/>
                </a:solidFill>
              </a:rPr>
              <a:t>, Filadélfia e </a:t>
            </a:r>
            <a:r>
              <a:rPr lang="pt-BR" dirty="0" err="1">
                <a:solidFill>
                  <a:schemeClr val="accent2"/>
                </a:solidFill>
              </a:rPr>
              <a:t>Laodiceia</a:t>
            </a:r>
            <a:r>
              <a:rPr lang="pt-BR" dirty="0">
                <a:solidFill>
                  <a:schemeClr val="accent2"/>
                </a:solidFill>
              </a:rPr>
              <a:t>.</a:t>
            </a:r>
            <a:br>
              <a:rPr lang="pt-BR" dirty="0">
                <a:solidFill>
                  <a:schemeClr val="accent2"/>
                </a:solidFill>
              </a:rPr>
            </a:br>
            <a:r>
              <a:rPr lang="pt-BR" baseline="30000" dirty="0"/>
              <a:t>12</a:t>
            </a:r>
            <a:r>
              <a:rPr lang="pt-BR" dirty="0"/>
              <a:t>Voltei-me para ver quem falava comigo e, voltado, vi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candeeiros </a:t>
            </a:r>
            <a:r>
              <a:rPr lang="pt-BR" dirty="0"/>
              <a:t>de ouro</a:t>
            </a:r>
            <a:br>
              <a:rPr lang="pt-BR" dirty="0"/>
            </a:br>
            <a:r>
              <a:rPr lang="pt-BR" u="sng" baseline="30000" dirty="0"/>
              <a:t>13</a:t>
            </a:r>
            <a:r>
              <a:rPr lang="pt-BR" u="sng" dirty="0"/>
              <a:t>e, no meio dos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candeeiros</a:t>
            </a:r>
            <a:r>
              <a:rPr lang="pt-BR" u="sng" dirty="0"/>
              <a:t>, um semelhante a filho de homem, com vestes talares e cingido, à altura do peito, com uma cinta de ouro.</a:t>
            </a:r>
            <a:br>
              <a:rPr lang="pt-BR" u="sng" dirty="0"/>
            </a:br>
            <a:r>
              <a:rPr lang="pt-BR" u="sng" baseline="30000" dirty="0"/>
              <a:t>14</a:t>
            </a:r>
            <a:r>
              <a:rPr lang="pt-BR" u="sng" dirty="0"/>
              <a:t>A sua cabeça e cabelos eram brancos como alva lã, como neve; os olhos, como chama de fogo;</a:t>
            </a:r>
            <a:br>
              <a:rPr lang="pt-BR" u="sng" dirty="0"/>
            </a:br>
            <a:r>
              <a:rPr lang="pt-BR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1:9-14</a:t>
            </a:r>
            <a:endParaRPr lang="pt-BR" dirty="0">
              <a:effectLst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2A0F84C3-935F-9F49-9AE5-5D56877BBFC5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VISÃO DO PROFETA NO EXILIO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E5DA9A1-9D97-8A4D-A836-FE77780EE97C}"/>
              </a:ext>
            </a:extLst>
          </p:cNvPr>
          <p:cNvSpPr/>
          <p:nvPr/>
        </p:nvSpPr>
        <p:spPr>
          <a:xfrm>
            <a:off x="6096000" y="1194504"/>
            <a:ext cx="5283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sng" baseline="30000" dirty="0"/>
              <a:t>15</a:t>
            </a:r>
            <a:r>
              <a:rPr lang="pt-BR" u="sng" dirty="0"/>
              <a:t>os pés, semelhantes ao bronze polido, como que refinado numa fornalha; a voz, como voz de muitas águas.</a:t>
            </a:r>
            <a:br>
              <a:rPr lang="pt-BR" dirty="0"/>
            </a:br>
            <a:r>
              <a:rPr lang="pt-BR" baseline="30000" dirty="0"/>
              <a:t>16</a:t>
            </a:r>
            <a:r>
              <a:rPr lang="pt-BR" dirty="0"/>
              <a:t>Tinha na mão direita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estrelas</a:t>
            </a:r>
            <a:r>
              <a:rPr lang="pt-BR" dirty="0"/>
              <a:t>, e da boca saía-lhe uma afiada espada de dois gumes. O seu rosto brilhava como o sol na sua força.</a:t>
            </a:r>
            <a:br>
              <a:rPr lang="pt-BR" dirty="0"/>
            </a:br>
            <a:r>
              <a:rPr lang="pt-BR" baseline="30000" dirty="0"/>
              <a:t>17</a:t>
            </a:r>
            <a:r>
              <a:rPr lang="pt-BR" dirty="0"/>
              <a:t>Quando o vi, caí a seus pés como morto. Porém ele pôs sobre mim a mão direita, dizendo: </a:t>
            </a:r>
            <a:r>
              <a:rPr lang="pt-BR" dirty="0">
                <a:solidFill>
                  <a:schemeClr val="accent2"/>
                </a:solidFill>
              </a:rPr>
              <a:t>Não temas; eu sou o primeiro e o último</a:t>
            </a:r>
            <a:br>
              <a:rPr lang="pt-BR" dirty="0">
                <a:solidFill>
                  <a:schemeClr val="accent2"/>
                </a:solidFill>
              </a:rPr>
            </a:br>
            <a:r>
              <a:rPr lang="pt-BR" baseline="30000" dirty="0">
                <a:solidFill>
                  <a:schemeClr val="accent2"/>
                </a:solidFill>
              </a:rPr>
              <a:t>18</a:t>
            </a:r>
            <a:r>
              <a:rPr lang="pt-BR" dirty="0">
                <a:solidFill>
                  <a:schemeClr val="accent2"/>
                </a:solidFill>
              </a:rPr>
              <a:t>e aquele que vive; estive morto, mas eis que estou vivo pelos séculos dos séculos e tenho as chaves da morte e do inferno.</a:t>
            </a:r>
            <a:br>
              <a:rPr lang="pt-BR" dirty="0">
                <a:solidFill>
                  <a:schemeClr val="accent2"/>
                </a:solidFill>
              </a:rPr>
            </a:br>
            <a:r>
              <a:rPr lang="pt-BR" baseline="30000" dirty="0">
                <a:solidFill>
                  <a:schemeClr val="accent2"/>
                </a:solidFill>
              </a:rPr>
              <a:t>19</a:t>
            </a:r>
            <a:r>
              <a:rPr lang="pt-BR" dirty="0">
                <a:solidFill>
                  <a:schemeClr val="accent2"/>
                </a:solidFill>
              </a:rPr>
              <a:t>Escreve, pois, </a:t>
            </a:r>
            <a:r>
              <a:rPr lang="pt-BR" u="sng" dirty="0">
                <a:solidFill>
                  <a:schemeClr val="accent2"/>
                </a:solidFill>
              </a:rPr>
              <a:t>as coisas que viste, e as que são, e as que hão de acontecer depois destas.</a:t>
            </a:r>
            <a:br>
              <a:rPr lang="pt-BR" u="sng" dirty="0">
                <a:solidFill>
                  <a:schemeClr val="accent2"/>
                </a:solidFill>
              </a:rPr>
            </a:br>
            <a:r>
              <a:rPr lang="pt-BR" baseline="30000" dirty="0">
                <a:solidFill>
                  <a:schemeClr val="accent2"/>
                </a:solidFill>
              </a:rPr>
              <a:t>20</a:t>
            </a:r>
            <a:r>
              <a:rPr lang="pt-BR" dirty="0">
                <a:solidFill>
                  <a:schemeClr val="accent2"/>
                </a:solidFill>
              </a:rPr>
              <a:t>Quanto ao mistério das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estrelas </a:t>
            </a:r>
            <a:r>
              <a:rPr lang="pt-BR" dirty="0">
                <a:solidFill>
                  <a:schemeClr val="accent2"/>
                </a:solidFill>
              </a:rPr>
              <a:t>que viste na minha mão direita e aos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candeeiros </a:t>
            </a:r>
            <a:r>
              <a:rPr lang="pt-BR" dirty="0">
                <a:solidFill>
                  <a:schemeClr val="accent2"/>
                </a:solidFill>
              </a:rPr>
              <a:t>de ouro, 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estrelas </a:t>
            </a:r>
            <a:r>
              <a:rPr lang="pt-BR" dirty="0">
                <a:solidFill>
                  <a:schemeClr val="accent2"/>
                </a:solidFill>
              </a:rPr>
              <a:t>são os anjos das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igrejas</a:t>
            </a:r>
            <a:r>
              <a:rPr lang="pt-BR" dirty="0">
                <a:solidFill>
                  <a:schemeClr val="accent2"/>
                </a:solidFill>
              </a:rPr>
              <a:t>, e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candeeiros</a:t>
            </a:r>
            <a:r>
              <a:rPr lang="pt-BR" dirty="0">
                <a:solidFill>
                  <a:schemeClr val="accent2"/>
                </a:solidFill>
              </a:rPr>
              <a:t> são 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igrejas</a:t>
            </a:r>
            <a:r>
              <a:rPr lang="pt-BR" dirty="0">
                <a:solidFill>
                  <a:schemeClr val="accent2"/>
                </a:solidFill>
              </a:rPr>
              <a:t>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1:15-20</a:t>
            </a:r>
            <a:endParaRPr lang="pt-BR" dirty="0">
              <a:effectLst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AB717E-7CD6-0E42-9481-DD7144530952}"/>
              </a:ext>
            </a:extLst>
          </p:cNvPr>
          <p:cNvSpPr txBox="1"/>
          <p:nvPr/>
        </p:nvSpPr>
        <p:spPr>
          <a:xfrm>
            <a:off x="0" y="4207663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7.13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7BBDA16-249B-D548-815E-098F1C08F313}"/>
              </a:ext>
            </a:extLst>
          </p:cNvPr>
          <p:cNvSpPr txBox="1"/>
          <p:nvPr/>
        </p:nvSpPr>
        <p:spPr>
          <a:xfrm>
            <a:off x="-1" y="5105939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10.6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4193D62-8B76-C243-873F-8830ECD5487E}"/>
              </a:ext>
            </a:extLst>
          </p:cNvPr>
          <p:cNvSpPr txBox="1"/>
          <p:nvPr/>
        </p:nvSpPr>
        <p:spPr>
          <a:xfrm>
            <a:off x="11379200" y="2057939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Hb</a:t>
            </a:r>
            <a:r>
              <a:rPr lang="pt-BR" sz="1400" dirty="0">
                <a:solidFill>
                  <a:schemeClr val="accent4"/>
                </a:solidFill>
              </a:rPr>
              <a:t> 4.12</a:t>
            </a:r>
          </a:p>
        </p:txBody>
      </p:sp>
    </p:spTree>
    <p:extLst>
      <p:ext uri="{BB962C8B-B14F-4D97-AF65-F5344CB8AC3E}">
        <p14:creationId xmlns:p14="http://schemas.microsoft.com/office/powerpoint/2010/main" val="585173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541460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PRÓXIMOS ESTUDOS</a:t>
            </a:r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799420"/>
            <a:ext cx="10712827" cy="45171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Introdução ao Livro e Capitulo 1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>
                <a:solidFill>
                  <a:schemeClr val="accent4"/>
                </a:solidFill>
              </a:rPr>
              <a:t>As Sete Igrejas (2 - 3.22)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Os Sete Selos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As Sete Trombetas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O Grande Conflito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As 7 últimas pragas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 Queda de Babilônia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O Milênio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 Nova Jerusalém</a:t>
            </a:r>
          </a:p>
        </p:txBody>
      </p:sp>
    </p:spTree>
    <p:extLst>
      <p:ext uri="{BB962C8B-B14F-4D97-AF65-F5344CB8AC3E}">
        <p14:creationId xmlns:p14="http://schemas.microsoft.com/office/powerpoint/2010/main" val="309159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3223</TotalTime>
  <Words>1851</Words>
  <Application>Microsoft Macintosh PowerPoint</Application>
  <PresentationFormat>Widescreen</PresentationFormat>
  <Paragraphs>183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Corbel</vt:lpstr>
      <vt:lpstr>Tema do Office</vt:lpstr>
      <vt:lpstr>Apresentação do PowerPoint</vt:lpstr>
      <vt:lpstr>ESTUDOS INTRODUTÓRIOS</vt:lpstr>
      <vt:lpstr>Apresentação do PowerPoint</vt:lpstr>
      <vt:lpstr>Apresentação do PowerPoint</vt:lpstr>
      <vt:lpstr>Apresentação do PowerPoint</vt:lpstr>
      <vt:lpstr>Apresentação do PowerPoint</vt:lpstr>
      <vt:lpstr>EPISÓDIO 01</vt:lpstr>
      <vt:lpstr>EPISÓDIO 01</vt:lpstr>
      <vt:lpstr>EPISÓDIO 01</vt:lpstr>
      <vt:lpstr>EPISÓDIO 01</vt:lpstr>
      <vt:lpstr>EPISÓDIO 01</vt:lpstr>
      <vt:lpstr>EPISÓDIO 01</vt:lpstr>
      <vt:lpstr>EPISÓDIO 01</vt:lpstr>
      <vt:lpstr>EPISÓDIO 01</vt:lpstr>
      <vt:lpstr>EPISÓDIO 01</vt:lpstr>
      <vt:lpstr>ESTUDOS INTRODUTÓRIOS</vt:lpstr>
      <vt:lpstr>ESTUDOS INTRODUTÓRIOS</vt:lpstr>
      <vt:lpstr>ESTUDOS INTRODUTÓRIOS</vt:lpstr>
      <vt:lpstr>ESTUDOS INTRODUTÓRIOS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67</cp:revision>
  <dcterms:created xsi:type="dcterms:W3CDTF">2021-04-09T17:42:29Z</dcterms:created>
  <dcterms:modified xsi:type="dcterms:W3CDTF">2021-09-18T19:03:52Z</dcterms:modified>
</cp:coreProperties>
</file>