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387" r:id="rId4"/>
    <p:sldId id="400" r:id="rId5"/>
    <p:sldId id="404" r:id="rId6"/>
    <p:sldId id="374" r:id="rId7"/>
    <p:sldId id="436" r:id="rId8"/>
    <p:sldId id="435" r:id="rId9"/>
    <p:sldId id="425" r:id="rId10"/>
    <p:sldId id="426" r:id="rId11"/>
    <p:sldId id="430" r:id="rId12"/>
    <p:sldId id="438" r:id="rId13"/>
    <p:sldId id="437" r:id="rId14"/>
    <p:sldId id="428" r:id="rId15"/>
    <p:sldId id="440" r:id="rId16"/>
    <p:sldId id="427" r:id="rId17"/>
    <p:sldId id="439" r:id="rId18"/>
    <p:sldId id="432" r:id="rId19"/>
    <p:sldId id="434" r:id="rId20"/>
    <p:sldId id="433" r:id="rId21"/>
    <p:sldId id="441" r:id="rId22"/>
    <p:sldId id="399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4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53"/>
  </p:normalViewPr>
  <p:slideViewPr>
    <p:cSldViewPr snapToGrid="0" snapToObjects="1">
      <p:cViewPr varScale="1">
        <p:scale>
          <a:sx n="100" d="100"/>
          <a:sy n="100" d="100"/>
        </p:scale>
        <p:origin x="46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5165E-DF6F-5E46-9378-0D0457A5747E}" type="datetimeFigureOut">
              <a:rPr lang="pt-BR" smtClean="0"/>
              <a:t>02/10/2021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3FA89-6253-6F43-B58D-6998129861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564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8268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850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3892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3769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78575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329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3623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9781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09523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85788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98701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24812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16840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28875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25989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2851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02/10/2021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77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02/10/2021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17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02/10/2021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13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02/10/2021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6218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02/10/2021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74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02/10/2021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195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02/10/2021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090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02/10/2021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98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02/10/2021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349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02/10/2021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520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02/10/2021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3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4175-6A2F-244F-97D3-3FB335C0585B}" type="datetimeFigureOut">
              <a:rPr lang="pt-BR" smtClean="0"/>
              <a:t>02/10/2021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9084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ap/4/1-3+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ap/4/4-6+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ra/ap/4/8-10+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ap/4/11+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ap/5/1-4+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ap/5/5-8+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ra/ap/5/9-12+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2co/5/19+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ra/gn/1/1,2+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ap/5/13,14+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Foto preta e branca de uma vaca&#10;&#10;Descrição gerada automaticamente">
            <a:extLst>
              <a:ext uri="{FF2B5EF4-FFF2-40B4-BE49-F238E27FC236}">
                <a16:creationId xmlns:a16="http://schemas.microsoft.com/office/drawing/2014/main" id="{B6574792-9F9A-794C-A0D5-F7066B705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968" y="-447830"/>
            <a:ext cx="12276944" cy="767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18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03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024009-D488-0448-AAE3-9324CC4CF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7462"/>
            <a:ext cx="10515600" cy="5199501"/>
          </a:xfrm>
        </p:spPr>
        <p:txBody>
          <a:bodyPr anchor="ctr">
            <a:normAutofit/>
          </a:bodyPr>
          <a:lstStyle/>
          <a:p>
            <a:r>
              <a:rPr lang="pt-BR" sz="2200" dirty="0">
                <a:latin typeface="Corbel" panose="020B0503020204020204" pitchFamily="34" charset="0"/>
              </a:rPr>
              <a:t>A VISÃO DO TRONO DE DEUS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A DESCRIÇÃO DA GLÓRIA DE DEUS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A DESCRIÇÃO DO TRONO DE DEUS</a:t>
            </a:r>
          </a:p>
          <a:p>
            <a:pPr lvl="2"/>
            <a:r>
              <a:rPr lang="pt-BR" sz="1400" dirty="0">
                <a:solidFill>
                  <a:schemeClr val="accent2"/>
                </a:solidFill>
                <a:latin typeface="Corbel" panose="020B0503020204020204" pitchFamily="34" charset="0"/>
              </a:rPr>
              <a:t>OS 24 ANCIÃOS</a:t>
            </a:r>
          </a:p>
          <a:p>
            <a:pPr lvl="2"/>
            <a:r>
              <a:rPr lang="pt-BR" sz="1400" dirty="0">
                <a:solidFill>
                  <a:schemeClr val="accent2"/>
                </a:solidFill>
                <a:latin typeface="Corbel" panose="020B0503020204020204" pitchFamily="34" charset="0"/>
              </a:rPr>
              <a:t>AS 7 LÂMPADAS</a:t>
            </a:r>
          </a:p>
          <a:p>
            <a:pPr lvl="2"/>
            <a:r>
              <a:rPr lang="pt-BR" sz="1400" dirty="0">
                <a:solidFill>
                  <a:schemeClr val="accent2"/>
                </a:solidFill>
                <a:latin typeface="Corbel" panose="020B0503020204020204" pitchFamily="34" charset="0"/>
              </a:rPr>
              <a:t>OS 4 SERES VIVENTES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LOUVOR E ADORAÇÃO ÀQUELE QUE É DIGNO</a:t>
            </a:r>
          </a:p>
          <a:p>
            <a:r>
              <a:rPr lang="pt-BR" sz="2200" dirty="0">
                <a:latin typeface="Corbel" panose="020B0503020204020204" pitchFamily="34" charset="0"/>
              </a:rPr>
              <a:t>A VISÃO DO LIVRO SELADO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UMA CRISE UNIVERSAL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O SURGIMENTO DO CORDEIRO E SUA ENTRONIZAÇÃO JUNTO AO PAI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LOUVOR E ADORAÇÃO AO CORDEIRO E AO PAI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O TRONO DE DEUS E DO CORDEIRO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</p:spTree>
    <p:extLst>
      <p:ext uri="{BB962C8B-B14F-4D97-AF65-F5344CB8AC3E}">
        <p14:creationId xmlns:p14="http://schemas.microsoft.com/office/powerpoint/2010/main" val="1897635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Revelation 4 Behold The Throne - Believe Trust">
            <a:extLst>
              <a:ext uri="{FF2B5EF4-FFF2-40B4-BE49-F238E27FC236}">
                <a16:creationId xmlns:a16="http://schemas.microsoft.com/office/drawing/2014/main" id="{0EA949E9-CB52-2B49-9853-102E2D0810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01" b="331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132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O TRONO DE DEUS E DO CORDEIRO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6B32586E-4689-EF45-AC2D-CBDFED579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1900"/>
            <a:ext cx="10515600" cy="4945063"/>
          </a:xfrm>
        </p:spPr>
        <p:txBody>
          <a:bodyPr anchor="ctr">
            <a:normAutofit/>
          </a:bodyPr>
          <a:lstStyle/>
          <a:p>
            <a:r>
              <a:rPr lang="pt-BR" sz="2000" dirty="0"/>
              <a:t>O que você pode observar de interessante no estudo destes 2 capítulos?</a:t>
            </a:r>
          </a:p>
          <a:p>
            <a:r>
              <a:rPr lang="pt-BR" sz="2000" dirty="0"/>
              <a:t>O que mais te chamou atenção neste estudo?</a:t>
            </a:r>
          </a:p>
          <a:p>
            <a:r>
              <a:rPr lang="pt-BR" sz="2000" dirty="0"/>
              <a:t>Que lições você pode extrair para aplicar em sua vida?</a:t>
            </a:r>
          </a:p>
          <a:p>
            <a:r>
              <a:rPr lang="pt-BR" sz="2000" dirty="0"/>
              <a:t>Você conseguiu observar e aplicar as 8 chaves de interpretação?</a:t>
            </a:r>
          </a:p>
          <a:p>
            <a:pPr marL="0" indent="0">
              <a:buNone/>
            </a:pPr>
            <a:endParaRPr lang="pt-BR" sz="20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B8054CB-21E1-D04B-9B39-B78348088475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C39F94C-B793-B641-B3ED-6CFEDA3EBA5B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E153C61-B42F-0947-A2AA-37865CFC1168}"/>
              </a:ext>
            </a:extLst>
          </p:cNvPr>
          <p:cNvSpPr/>
          <p:nvPr/>
        </p:nvSpPr>
        <p:spPr>
          <a:xfrm>
            <a:off x="838200" y="2164834"/>
            <a:ext cx="4646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DESCOBERTAS NO ESTUDO  DOS CAPÍTULOS 4-5</a:t>
            </a:r>
          </a:p>
        </p:txBody>
      </p:sp>
    </p:spTree>
    <p:extLst>
      <p:ext uri="{BB962C8B-B14F-4D97-AF65-F5344CB8AC3E}">
        <p14:creationId xmlns:p14="http://schemas.microsoft.com/office/powerpoint/2010/main" val="2387364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VISÃO DO TRONO DE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BA6EDE4-04D7-4243-BE08-70B4C81A8A04}"/>
              </a:ext>
            </a:extLst>
          </p:cNvPr>
          <p:cNvSpPr/>
          <p:nvPr/>
        </p:nvSpPr>
        <p:spPr>
          <a:xfrm>
            <a:off x="640973" y="1250652"/>
            <a:ext cx="98409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CENAS INTRODUTÓRIAS NO SANTUÁRIO CELESTIAL (O CENTRO DE COMANDO DIVINO PARA SALVAÇÃO)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2C2E23A-B7B4-7149-9B24-90109EEC90FF}"/>
              </a:ext>
            </a:extLst>
          </p:cNvPr>
          <p:cNvSpPr txBox="1"/>
          <p:nvPr/>
        </p:nvSpPr>
        <p:spPr>
          <a:xfrm>
            <a:off x="720537" y="2083832"/>
            <a:ext cx="105537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accent4"/>
                </a:solidFill>
              </a:rPr>
              <a:t>	Cena introdutória no santuário celestial (1.9-20)</a:t>
            </a:r>
            <a:br>
              <a:rPr lang="pt-BR" dirty="0"/>
            </a:br>
            <a:r>
              <a:rPr lang="pt-BR" dirty="0"/>
              <a:t>	As mensagens para as 7 igrejas (2-3)</a:t>
            </a:r>
          </a:p>
          <a:p>
            <a:r>
              <a:rPr lang="pt-BR" dirty="0">
                <a:solidFill>
                  <a:schemeClr val="accent4"/>
                </a:solidFill>
              </a:rPr>
              <a:t>		Cena introdutória no santuário celestial (4-5)</a:t>
            </a:r>
            <a:br>
              <a:rPr lang="pt-BR" dirty="0"/>
            </a:br>
            <a:r>
              <a:rPr lang="pt-BR" dirty="0"/>
              <a:t>		A abertura dos 7 selos (6-8.1)</a:t>
            </a:r>
          </a:p>
          <a:p>
            <a:r>
              <a:rPr lang="pt-BR" dirty="0">
                <a:solidFill>
                  <a:schemeClr val="accent4"/>
                </a:solidFill>
              </a:rPr>
              <a:t>			Cena introdutória no santuário celestial (8.2-5)</a:t>
            </a:r>
            <a:br>
              <a:rPr lang="pt-BR" dirty="0"/>
            </a:br>
            <a:r>
              <a:rPr lang="pt-BR" dirty="0"/>
              <a:t>			As 7 trombetas (8.6-11.18)</a:t>
            </a:r>
          </a:p>
          <a:p>
            <a:r>
              <a:rPr lang="pt-BR" dirty="0">
                <a:solidFill>
                  <a:schemeClr val="accent4"/>
                </a:solidFill>
              </a:rPr>
              <a:t>				Cena introdutória no santuário celestial (11.19)</a:t>
            </a:r>
            <a:br>
              <a:rPr lang="pt-BR" dirty="0"/>
            </a:br>
            <a:r>
              <a:rPr lang="pt-BR" dirty="0"/>
              <a:t>				O grande conflito (12-15.4)</a:t>
            </a:r>
          </a:p>
          <a:p>
            <a:r>
              <a:rPr lang="pt-BR" dirty="0">
                <a:solidFill>
                  <a:schemeClr val="accent4"/>
                </a:solidFill>
              </a:rPr>
              <a:t>			Cena introdutória no santuário celestial (15.5-8)</a:t>
            </a:r>
            <a:br>
              <a:rPr lang="pt-BR" dirty="0"/>
            </a:br>
            <a:r>
              <a:rPr lang="pt-BR" dirty="0"/>
              <a:t>			As 7 pragas (16-18)</a:t>
            </a:r>
          </a:p>
          <a:p>
            <a:r>
              <a:rPr lang="pt-BR" dirty="0">
                <a:solidFill>
                  <a:schemeClr val="accent4"/>
                </a:solidFill>
              </a:rPr>
              <a:t>		Cena introdutória no santuário celestial (19.1-10</a:t>
            </a:r>
            <a:r>
              <a:rPr lang="pt-BR" dirty="0"/>
              <a:t>)</a:t>
            </a:r>
            <a:br>
              <a:rPr lang="pt-BR" dirty="0"/>
            </a:br>
            <a:r>
              <a:rPr lang="pt-BR" dirty="0"/>
              <a:t>		Consumação escatológica  (19.11-21.1)</a:t>
            </a:r>
          </a:p>
          <a:p>
            <a:r>
              <a:rPr lang="pt-BR" dirty="0">
                <a:solidFill>
                  <a:schemeClr val="accent4"/>
                </a:solidFill>
              </a:rPr>
              <a:t>	Cena introdutória no santuário celestial (21.2-8)</a:t>
            </a:r>
            <a:br>
              <a:rPr lang="pt-BR" dirty="0"/>
            </a:br>
            <a:r>
              <a:rPr lang="pt-BR" dirty="0"/>
              <a:t>	A Nova Jerusalém (21.9—22.5)</a:t>
            </a:r>
            <a:br>
              <a:rPr lang="pt-BR" dirty="0"/>
            </a:br>
            <a:r>
              <a:rPr lang="pt-BR" dirty="0"/>
              <a:t>Epilogo (22.6-21)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F9EE7D-06EE-C549-A3C9-150E9877B616}"/>
              </a:ext>
            </a:extLst>
          </p:cNvPr>
          <p:cNvSpPr txBox="1"/>
          <p:nvPr/>
        </p:nvSpPr>
        <p:spPr>
          <a:xfrm>
            <a:off x="720537" y="1711691"/>
            <a:ext cx="4503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Prologo (1.1-8)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0B60E02-78C5-844A-8EC2-3175FAA9208F}"/>
              </a:ext>
            </a:extLst>
          </p:cNvPr>
          <p:cNvSpPr/>
          <p:nvPr/>
        </p:nvSpPr>
        <p:spPr>
          <a:xfrm>
            <a:off x="2565401" y="3771900"/>
            <a:ext cx="4532746" cy="5588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588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08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8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22EB3C-A143-D342-AD0A-35E499CF90A1}"/>
              </a:ext>
            </a:extLst>
          </p:cNvPr>
          <p:cNvSpPr/>
          <p:nvPr/>
        </p:nvSpPr>
        <p:spPr>
          <a:xfrm>
            <a:off x="640973" y="1234656"/>
            <a:ext cx="6601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ELEMENTOS DO DIA DA EXPIAÇÃO NA CONSTRUÇÃO DO CAPÍTULO 8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BBFB54C-3E53-AD4E-9797-D261018308AD}"/>
              </a:ext>
            </a:extLst>
          </p:cNvPr>
          <p:cNvSpPr/>
          <p:nvPr/>
        </p:nvSpPr>
        <p:spPr>
          <a:xfrm>
            <a:off x="-96982" y="-13855"/>
            <a:ext cx="12288982" cy="70519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2" name="Imagem 11" descr="Diagrama&#10;&#10;Descrição gerada automaticamente">
            <a:extLst>
              <a:ext uri="{FF2B5EF4-FFF2-40B4-BE49-F238E27FC236}">
                <a16:creationId xmlns:a16="http://schemas.microsoft.com/office/drawing/2014/main" id="{B7E8E586-F2F6-D149-B04D-A0C70663ED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797" y="2832180"/>
            <a:ext cx="11605260" cy="3846103"/>
          </a:xfrm>
          <a:prstGeom prst="rect">
            <a:avLst/>
          </a:prstGeom>
        </p:spPr>
      </p:pic>
      <p:pic>
        <p:nvPicPr>
          <p:cNvPr id="8" name="Imagem 7" descr="Uma imagem contendo Diagrama&#10;&#10;Descrição gerada automaticamente">
            <a:extLst>
              <a:ext uri="{FF2B5EF4-FFF2-40B4-BE49-F238E27FC236}">
                <a16:creationId xmlns:a16="http://schemas.microsoft.com/office/drawing/2014/main" id="{0B69C480-CBD2-C74D-8D96-BB63615A46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3949" y="531794"/>
            <a:ext cx="5551533" cy="2897206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81D2E8D5-8866-6E46-9453-00F855775159}"/>
              </a:ext>
            </a:extLst>
          </p:cNvPr>
          <p:cNvSpPr/>
          <p:nvPr/>
        </p:nvSpPr>
        <p:spPr>
          <a:xfrm>
            <a:off x="8345214" y="3429000"/>
            <a:ext cx="3547307" cy="178030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ED4A6F2E-F6C6-9046-B07E-CAEDC887C90F}"/>
              </a:ext>
            </a:extLst>
          </p:cNvPr>
          <p:cNvCxnSpPr/>
          <p:nvPr/>
        </p:nvCxnSpPr>
        <p:spPr>
          <a:xfrm>
            <a:off x="3382257" y="608230"/>
            <a:ext cx="0" cy="2703006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B5023FB-828F-464B-A047-4DC9DBCB759A}"/>
              </a:ext>
            </a:extLst>
          </p:cNvPr>
          <p:cNvSpPr txBox="1"/>
          <p:nvPr/>
        </p:nvSpPr>
        <p:spPr>
          <a:xfrm>
            <a:off x="4163023" y="2287688"/>
            <a:ext cx="1749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LUGAR SANTO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1A47B83-AA9E-844D-85C7-2D9E070D63DD}"/>
              </a:ext>
            </a:extLst>
          </p:cNvPr>
          <p:cNvSpPr txBox="1"/>
          <p:nvPr/>
        </p:nvSpPr>
        <p:spPr>
          <a:xfrm>
            <a:off x="858987" y="2287688"/>
            <a:ext cx="216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LUGAR SANTÍSSIMO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87D6600-C370-9C49-AD1C-0586C7D0F2E3}"/>
              </a:ext>
            </a:extLst>
          </p:cNvPr>
          <p:cNvSpPr txBox="1"/>
          <p:nvPr/>
        </p:nvSpPr>
        <p:spPr>
          <a:xfrm>
            <a:off x="9039181" y="4493622"/>
            <a:ext cx="1749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PÁTIO</a:t>
            </a:r>
          </a:p>
        </p:txBody>
      </p:sp>
    </p:spTree>
    <p:extLst>
      <p:ext uri="{BB962C8B-B14F-4D97-AF65-F5344CB8AC3E}">
        <p14:creationId xmlns:p14="http://schemas.microsoft.com/office/powerpoint/2010/main" val="1089977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2" name="Picture 4" descr="Tabernaculo">
            <a:extLst>
              <a:ext uri="{FF2B5EF4-FFF2-40B4-BE49-F238E27FC236}">
                <a16:creationId xmlns:a16="http://schemas.microsoft.com/office/drawing/2014/main" id="{D63857DF-126C-FE42-AD3F-089F65B2FB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1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073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VISÃO DO TRONO DE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BA6EDE4-04D7-4243-BE08-70B4C81A8A04}"/>
              </a:ext>
            </a:extLst>
          </p:cNvPr>
          <p:cNvSpPr/>
          <p:nvPr/>
        </p:nvSpPr>
        <p:spPr>
          <a:xfrm>
            <a:off x="640973" y="1250652"/>
            <a:ext cx="49422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CENAS INTRODUTÓRIAS NO SANTUÁRIO CELESTIAL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BE0FBF4-777D-BE4D-A913-7F22EB3D4C99}"/>
              </a:ext>
            </a:extLst>
          </p:cNvPr>
          <p:cNvSpPr/>
          <p:nvPr/>
        </p:nvSpPr>
        <p:spPr>
          <a:xfrm>
            <a:off x="757766" y="2133600"/>
            <a:ext cx="7716199" cy="3361267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E7989E9-D4AF-2D43-9C24-135046EB4D66}"/>
              </a:ext>
            </a:extLst>
          </p:cNvPr>
          <p:cNvSpPr/>
          <p:nvPr/>
        </p:nvSpPr>
        <p:spPr>
          <a:xfrm>
            <a:off x="757767" y="2133600"/>
            <a:ext cx="3361267" cy="3361267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2582F37-5A2E-0740-A4AF-EA583EDCD9C0}"/>
              </a:ext>
            </a:extLst>
          </p:cNvPr>
          <p:cNvSpPr/>
          <p:nvPr/>
        </p:nvSpPr>
        <p:spPr>
          <a:xfrm>
            <a:off x="1816100" y="3503083"/>
            <a:ext cx="622300" cy="622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F7A5AEA4-B4F1-E44E-BFBC-CEB715823B61}"/>
              </a:ext>
            </a:extLst>
          </p:cNvPr>
          <p:cNvSpPr/>
          <p:nvPr/>
        </p:nvSpPr>
        <p:spPr>
          <a:xfrm>
            <a:off x="4648201" y="3503083"/>
            <a:ext cx="622300" cy="622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227B0F94-A124-A94F-8BB4-BD31A75CB0C2}"/>
              </a:ext>
            </a:extLst>
          </p:cNvPr>
          <p:cNvSpPr/>
          <p:nvPr/>
        </p:nvSpPr>
        <p:spPr>
          <a:xfrm>
            <a:off x="6117167" y="2334683"/>
            <a:ext cx="622300" cy="622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1DF3F7D-040C-A748-AE92-D1C940F82791}"/>
              </a:ext>
            </a:extLst>
          </p:cNvPr>
          <p:cNvSpPr/>
          <p:nvPr/>
        </p:nvSpPr>
        <p:spPr>
          <a:xfrm>
            <a:off x="6117167" y="4684183"/>
            <a:ext cx="622300" cy="622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2FB8B76B-4B2F-AB45-9EEF-B16954656039}"/>
              </a:ext>
            </a:extLst>
          </p:cNvPr>
          <p:cNvSpPr/>
          <p:nvPr/>
        </p:nvSpPr>
        <p:spPr>
          <a:xfrm>
            <a:off x="9221148" y="3429000"/>
            <a:ext cx="622300" cy="622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07F80642-61D2-3741-8506-E363D866E90D}"/>
              </a:ext>
            </a:extLst>
          </p:cNvPr>
          <p:cNvSpPr/>
          <p:nvPr/>
        </p:nvSpPr>
        <p:spPr>
          <a:xfrm>
            <a:off x="10811933" y="3429000"/>
            <a:ext cx="622300" cy="622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3985388-821D-514A-97F7-B92133A04D2F}"/>
              </a:ext>
            </a:extLst>
          </p:cNvPr>
          <p:cNvSpPr txBox="1"/>
          <p:nvPr/>
        </p:nvSpPr>
        <p:spPr>
          <a:xfrm>
            <a:off x="6790267" y="4761811"/>
            <a:ext cx="162243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1. Castiçal</a:t>
            </a:r>
            <a:br>
              <a:rPr lang="pt-BR" dirty="0"/>
            </a:br>
            <a:r>
              <a:rPr lang="pt-BR" sz="1200" dirty="0"/>
              <a:t>Mensagens as 7 igrejas</a:t>
            </a:r>
            <a:endParaRPr lang="pt-BR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13CEC3CC-9749-6E47-8F01-F14A1B8B89CF}"/>
              </a:ext>
            </a:extLst>
          </p:cNvPr>
          <p:cNvSpPr txBox="1"/>
          <p:nvPr/>
        </p:nvSpPr>
        <p:spPr>
          <a:xfrm>
            <a:off x="6790267" y="2464540"/>
            <a:ext cx="174451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2. Mesa com os pães</a:t>
            </a:r>
            <a:br>
              <a:rPr lang="pt-BR" dirty="0"/>
            </a:br>
            <a:r>
              <a:rPr lang="pt-BR" sz="1200" dirty="0"/>
              <a:t>Os 7 selos</a:t>
            </a:r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3549F26-89A3-2E48-B9B1-FBE130DB6EAC}"/>
              </a:ext>
            </a:extLst>
          </p:cNvPr>
          <p:cNvSpPr txBox="1"/>
          <p:nvPr/>
        </p:nvSpPr>
        <p:spPr>
          <a:xfrm>
            <a:off x="5366727" y="3613175"/>
            <a:ext cx="132254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3. Altar de ouro</a:t>
            </a:r>
            <a:br>
              <a:rPr lang="pt-BR" dirty="0"/>
            </a:br>
            <a:r>
              <a:rPr lang="pt-BR" sz="1200" dirty="0"/>
              <a:t>As 7 trombetas</a:t>
            </a:r>
            <a:endParaRPr lang="pt-BR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B20ABD57-0108-F24D-9851-0266FDC01BC3}"/>
              </a:ext>
            </a:extLst>
          </p:cNvPr>
          <p:cNvSpPr txBox="1"/>
          <p:nvPr/>
        </p:nvSpPr>
        <p:spPr>
          <a:xfrm>
            <a:off x="2540376" y="3550439"/>
            <a:ext cx="159922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4. Arca do concerto</a:t>
            </a:r>
            <a:br>
              <a:rPr lang="pt-BR" dirty="0"/>
            </a:br>
            <a:r>
              <a:rPr lang="pt-BR" sz="1200" dirty="0"/>
              <a:t>O grande conflito</a:t>
            </a:r>
            <a:endParaRPr lang="pt-BR" dirty="0"/>
          </a:p>
        </p:txBody>
      </p:sp>
      <p:sp>
        <p:nvSpPr>
          <p:cNvPr id="18" name="Seta para a Direita 17">
            <a:extLst>
              <a:ext uri="{FF2B5EF4-FFF2-40B4-BE49-F238E27FC236}">
                <a16:creationId xmlns:a16="http://schemas.microsoft.com/office/drawing/2014/main" id="{9AE31593-BF2C-4149-A061-F909CE990F38}"/>
              </a:ext>
            </a:extLst>
          </p:cNvPr>
          <p:cNvSpPr/>
          <p:nvPr/>
        </p:nvSpPr>
        <p:spPr>
          <a:xfrm>
            <a:off x="8550995" y="4649197"/>
            <a:ext cx="1968062" cy="486213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7B99C5A-32DE-4E4C-8779-D2162CE924D9}"/>
              </a:ext>
            </a:extLst>
          </p:cNvPr>
          <p:cNvSpPr txBox="1"/>
          <p:nvPr/>
        </p:nvSpPr>
        <p:spPr>
          <a:xfrm>
            <a:off x="8961827" y="5237940"/>
            <a:ext cx="95205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5. As taças</a:t>
            </a:r>
            <a:br>
              <a:rPr lang="pt-BR" dirty="0"/>
            </a:br>
            <a:r>
              <a:rPr lang="pt-BR" sz="1200" dirty="0"/>
              <a:t>As 7 pragas</a:t>
            </a:r>
            <a:endParaRPr lang="pt-BR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86256EEC-67DB-F04F-8B15-C8A1B3372959}"/>
              </a:ext>
            </a:extLst>
          </p:cNvPr>
          <p:cNvSpPr txBox="1"/>
          <p:nvPr/>
        </p:nvSpPr>
        <p:spPr>
          <a:xfrm>
            <a:off x="10472098" y="2797268"/>
            <a:ext cx="14472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Altar de sacrifício</a:t>
            </a:r>
            <a:br>
              <a:rPr lang="pt-BR" sz="1400" dirty="0"/>
            </a:br>
            <a:r>
              <a:rPr lang="pt-BR" sz="1400" dirty="0"/>
              <a:t>Cruz de Cristo</a:t>
            </a:r>
            <a:endParaRPr lang="pt-BR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255A9E89-2B38-714F-A4BD-D3B15BD8DE23}"/>
              </a:ext>
            </a:extLst>
          </p:cNvPr>
          <p:cNvSpPr txBox="1"/>
          <p:nvPr/>
        </p:nvSpPr>
        <p:spPr>
          <a:xfrm>
            <a:off x="9329358" y="2832975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Pia</a:t>
            </a:r>
            <a:endParaRPr lang="pt-BR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A18F12C-342C-404E-A614-50541EBB0B96}"/>
              </a:ext>
            </a:extLst>
          </p:cNvPr>
          <p:cNvSpPr txBox="1"/>
          <p:nvPr/>
        </p:nvSpPr>
        <p:spPr>
          <a:xfrm>
            <a:off x="9657626" y="1759684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accent4"/>
                </a:solidFill>
              </a:rPr>
              <a:t>PÁTIO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9315B053-6E7F-5946-BAFB-BF65F36320C6}"/>
              </a:ext>
            </a:extLst>
          </p:cNvPr>
          <p:cNvSpPr txBox="1"/>
          <p:nvPr/>
        </p:nvSpPr>
        <p:spPr>
          <a:xfrm>
            <a:off x="5864665" y="1759684"/>
            <a:ext cx="1558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accent4"/>
                </a:solidFill>
              </a:rPr>
              <a:t>LUGAR SANTO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425FA22F-991B-2D49-BB9F-756F3209D4D4}"/>
              </a:ext>
            </a:extLst>
          </p:cNvPr>
          <p:cNvSpPr txBox="1"/>
          <p:nvPr/>
        </p:nvSpPr>
        <p:spPr>
          <a:xfrm>
            <a:off x="1816100" y="1759684"/>
            <a:ext cx="2106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accent4"/>
                </a:solidFill>
              </a:rPr>
              <a:t>LUGAR SANTÍSSIMO</a:t>
            </a:r>
          </a:p>
        </p:txBody>
      </p:sp>
    </p:spTree>
    <p:extLst>
      <p:ext uri="{BB962C8B-B14F-4D97-AF65-F5344CB8AC3E}">
        <p14:creationId xmlns:p14="http://schemas.microsoft.com/office/powerpoint/2010/main" val="2888987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VISÃO DO TRONO DE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877E156-DF30-654F-A9B2-FC61B66F6586}"/>
              </a:ext>
            </a:extLst>
          </p:cNvPr>
          <p:cNvSpPr/>
          <p:nvPr/>
        </p:nvSpPr>
        <p:spPr>
          <a:xfrm>
            <a:off x="640973" y="1925474"/>
            <a:ext cx="5455027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1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Depois destas coisas</a:t>
            </a:r>
            <a:r>
              <a:rPr lang="pt-BR" dirty="0"/>
              <a:t>, olhei, e eis não somente uma </a:t>
            </a:r>
            <a:r>
              <a:rPr lang="pt-BR" u="sng" dirty="0">
                <a:solidFill>
                  <a:srgbClr val="FFC000"/>
                </a:solidFill>
              </a:rPr>
              <a:t>porta aberta no céu</a:t>
            </a:r>
            <a:r>
              <a:rPr lang="pt-BR" dirty="0"/>
              <a:t>, como também </a:t>
            </a:r>
            <a:r>
              <a:rPr lang="pt-BR" u="sng" dirty="0">
                <a:solidFill>
                  <a:srgbClr val="FFC000"/>
                </a:solidFill>
              </a:rPr>
              <a:t>a primeira voz que ouvi</a:t>
            </a:r>
            <a:r>
              <a:rPr lang="pt-BR" dirty="0"/>
              <a:t>,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como</a:t>
            </a:r>
            <a:r>
              <a:rPr lang="pt-BR" dirty="0"/>
              <a:t> de trombeta ao falar comigo, dizendo: Sobe para aqui, e te mostrarei o que deve acontecer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depois</a:t>
            </a:r>
            <a:r>
              <a:rPr lang="pt-BR" dirty="0"/>
              <a:t>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destas coisas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2</a:t>
            </a:r>
            <a:r>
              <a:rPr lang="pt-BR" dirty="0"/>
              <a:t>Imediatamente, </a:t>
            </a:r>
            <a:r>
              <a:rPr lang="pt-BR" u="sng" dirty="0">
                <a:solidFill>
                  <a:srgbClr val="FFC000"/>
                </a:solidFill>
              </a:rPr>
              <a:t>eu me achei em espírito</a:t>
            </a:r>
            <a:r>
              <a:rPr lang="pt-BR" dirty="0"/>
              <a:t>, e eis armado no céu um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trono</a:t>
            </a:r>
            <a:r>
              <a:rPr lang="pt-BR" dirty="0"/>
              <a:t>, e, no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trono</a:t>
            </a:r>
            <a:r>
              <a:rPr lang="pt-BR" dirty="0"/>
              <a:t>, </a:t>
            </a:r>
            <a:r>
              <a:rPr lang="pt-BR" u="sng" dirty="0"/>
              <a:t>alguém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sentado</a:t>
            </a:r>
            <a:r>
              <a:rPr lang="pt-BR" dirty="0"/>
              <a:t>;</a:t>
            </a:r>
            <a:br>
              <a:rPr lang="pt-BR" dirty="0"/>
            </a:br>
            <a:r>
              <a:rPr lang="pt-BR" baseline="30000" dirty="0"/>
              <a:t>3</a:t>
            </a:r>
            <a:r>
              <a:rPr lang="pt-BR" dirty="0"/>
              <a:t>e esse que se acha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assentado</a:t>
            </a:r>
            <a:r>
              <a:rPr lang="pt-BR" dirty="0"/>
              <a:t> é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semelhante</a:t>
            </a:r>
            <a:r>
              <a:rPr lang="pt-BR" dirty="0"/>
              <a:t>, no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aspecto</a:t>
            </a:r>
            <a:r>
              <a:rPr lang="pt-BR" dirty="0"/>
              <a:t>, a pedra de jaspe e de </a:t>
            </a:r>
            <a:r>
              <a:rPr lang="pt-BR" dirty="0" err="1"/>
              <a:t>sardônio</a:t>
            </a:r>
            <a:r>
              <a:rPr lang="pt-BR" dirty="0"/>
              <a:t>, e, ao redor do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trono</a:t>
            </a:r>
            <a:r>
              <a:rPr lang="pt-BR" dirty="0"/>
              <a:t>, há um arco-íris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semelhante</a:t>
            </a:r>
            <a:r>
              <a:rPr lang="pt-BR" dirty="0"/>
              <a:t>, no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aspecto</a:t>
            </a:r>
            <a:r>
              <a:rPr lang="pt-BR" dirty="0"/>
              <a:t>, a esmeralda.</a:t>
            </a:r>
            <a:br>
              <a:rPr lang="pt-BR" sz="1400" dirty="0"/>
            </a:br>
            <a:r>
              <a:rPr lang="pt-BR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4:1-3</a:t>
            </a:r>
            <a:endParaRPr lang="pt-BR" sz="1400" dirty="0">
              <a:effectLst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FF291F4-B0B3-1F47-85F1-7BF8FDB7E3D9}"/>
              </a:ext>
            </a:extLst>
          </p:cNvPr>
          <p:cNvSpPr/>
          <p:nvPr/>
        </p:nvSpPr>
        <p:spPr>
          <a:xfrm>
            <a:off x="640973" y="1393095"/>
            <a:ext cx="29002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 VISÃO DA GLÓRIA DE DEUS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09300CF-8BBE-8F4E-AE7E-ABF5EEE43BD1}"/>
              </a:ext>
            </a:extLst>
          </p:cNvPr>
          <p:cNvSpPr txBox="1"/>
          <p:nvPr/>
        </p:nvSpPr>
        <p:spPr>
          <a:xfrm>
            <a:off x="5946861" y="2240791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Ap</a:t>
            </a:r>
            <a:r>
              <a:rPr lang="pt-BR" sz="1400" dirty="0">
                <a:solidFill>
                  <a:schemeClr val="accent4"/>
                </a:solidFill>
              </a:rPr>
              <a:t> 1.10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3B6139A-E683-564B-95EC-6F6407C52F00}"/>
              </a:ext>
            </a:extLst>
          </p:cNvPr>
          <p:cNvSpPr txBox="1"/>
          <p:nvPr/>
        </p:nvSpPr>
        <p:spPr>
          <a:xfrm>
            <a:off x="31530" y="3784801"/>
            <a:ext cx="88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Ez</a:t>
            </a:r>
            <a:r>
              <a:rPr lang="pt-BR" sz="1400" dirty="0">
                <a:solidFill>
                  <a:schemeClr val="accent4"/>
                </a:solidFill>
              </a:rPr>
              <a:t> 1.26-28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3C69C18-D303-1445-A734-761779F1AD72}"/>
              </a:ext>
            </a:extLst>
          </p:cNvPr>
          <p:cNvSpPr txBox="1"/>
          <p:nvPr/>
        </p:nvSpPr>
        <p:spPr>
          <a:xfrm>
            <a:off x="31530" y="4471068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Gn</a:t>
            </a:r>
            <a:r>
              <a:rPr lang="pt-BR" sz="1400" dirty="0">
                <a:solidFill>
                  <a:schemeClr val="accent4"/>
                </a:solidFill>
              </a:rPr>
              <a:t> 9.13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08D182D-657C-7B43-BA39-583DC55B137F}"/>
              </a:ext>
            </a:extLst>
          </p:cNvPr>
          <p:cNvSpPr txBox="1"/>
          <p:nvPr/>
        </p:nvSpPr>
        <p:spPr>
          <a:xfrm>
            <a:off x="31530" y="220927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Ex</a:t>
            </a:r>
            <a:r>
              <a:rPr lang="pt-BR" sz="1400" dirty="0">
                <a:solidFill>
                  <a:schemeClr val="accent4"/>
                </a:solidFill>
              </a:rPr>
              <a:t> 40; 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Lv</a:t>
            </a:r>
            <a:r>
              <a:rPr lang="pt-BR" sz="1400" dirty="0">
                <a:solidFill>
                  <a:schemeClr val="accent4"/>
                </a:solidFill>
              </a:rPr>
              <a:t> 16</a:t>
            </a:r>
          </a:p>
        </p:txBody>
      </p:sp>
    </p:spTree>
    <p:extLst>
      <p:ext uri="{BB962C8B-B14F-4D97-AF65-F5344CB8AC3E}">
        <p14:creationId xmlns:p14="http://schemas.microsoft.com/office/powerpoint/2010/main" val="934108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VISÃO DO TRONO DE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877E156-DF30-654F-A9B2-FC61B66F6586}"/>
              </a:ext>
            </a:extLst>
          </p:cNvPr>
          <p:cNvSpPr/>
          <p:nvPr/>
        </p:nvSpPr>
        <p:spPr>
          <a:xfrm>
            <a:off x="640973" y="1925474"/>
            <a:ext cx="5455027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4</a:t>
            </a:r>
            <a:r>
              <a:rPr lang="pt-BR" dirty="0"/>
              <a:t>Ao redor do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trono</a:t>
            </a:r>
            <a:r>
              <a:rPr lang="pt-BR" dirty="0"/>
              <a:t>, há também vinte e quatro tronos, e assentados neles,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vinte e quatro anciãos </a:t>
            </a:r>
            <a:r>
              <a:rPr lang="pt-BR" u="sng" dirty="0">
                <a:solidFill>
                  <a:schemeClr val="accent4"/>
                </a:solidFill>
              </a:rPr>
              <a:t>vestidos de branco, em cujas cabeças estão coroas de ouro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5</a:t>
            </a:r>
            <a:r>
              <a:rPr lang="pt-BR" dirty="0"/>
              <a:t>Do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trono</a:t>
            </a:r>
            <a:r>
              <a:rPr lang="pt-BR" dirty="0"/>
              <a:t> saem </a:t>
            </a:r>
            <a:r>
              <a:rPr lang="pt-BR" u="sng" dirty="0">
                <a:solidFill>
                  <a:schemeClr val="accent4"/>
                </a:solidFill>
              </a:rPr>
              <a:t>relâmpagos, vozes e trovões</a:t>
            </a:r>
            <a:r>
              <a:rPr lang="pt-BR" dirty="0"/>
              <a:t>, e, diante do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trono</a:t>
            </a:r>
            <a:r>
              <a:rPr lang="pt-BR" dirty="0"/>
              <a:t>, ardem </a:t>
            </a:r>
            <a:r>
              <a:rPr lang="pt-BR" u="sng" dirty="0">
                <a:solidFill>
                  <a:schemeClr val="accent4"/>
                </a:solidFill>
              </a:rPr>
              <a:t>sete tochas de fogo, que são os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sete Espíritos de Deus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6</a:t>
            </a:r>
            <a:r>
              <a:rPr lang="pt-BR" dirty="0"/>
              <a:t>Há diante do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trono</a:t>
            </a:r>
            <a:r>
              <a:rPr lang="pt-BR" dirty="0"/>
              <a:t> um como que mar de vidro,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semelhante</a:t>
            </a:r>
            <a:r>
              <a:rPr lang="pt-BR" dirty="0"/>
              <a:t> ao cristal, e também, no meio do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trono</a:t>
            </a:r>
            <a:r>
              <a:rPr lang="pt-BR" dirty="0"/>
              <a:t> e à volta do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trono</a:t>
            </a:r>
            <a:r>
              <a:rPr lang="pt-BR" dirty="0"/>
              <a:t>, quatro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seres viventes </a:t>
            </a:r>
            <a:r>
              <a:rPr lang="pt-BR" dirty="0"/>
              <a:t>cheios de olhos por diante e por detrás.</a:t>
            </a:r>
            <a:br>
              <a:rPr lang="pt-BR" dirty="0"/>
            </a:br>
            <a:r>
              <a:rPr lang="pt-BR" baseline="30000" dirty="0"/>
              <a:t>7</a:t>
            </a:r>
            <a:r>
              <a:rPr lang="pt-BR" dirty="0"/>
              <a:t>O primeiro ser vivente é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semelhante</a:t>
            </a:r>
            <a:r>
              <a:rPr lang="pt-BR" dirty="0"/>
              <a:t> a leão, o segundo,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semelhante</a:t>
            </a:r>
            <a:r>
              <a:rPr lang="pt-BR" dirty="0"/>
              <a:t> a novilho, o terceiro tem o rosto como de homem, e o quarto ser vivente é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semelhante</a:t>
            </a:r>
            <a:r>
              <a:rPr lang="pt-BR" dirty="0"/>
              <a:t> à águia quando está voando.</a:t>
            </a:r>
            <a:br>
              <a:rPr lang="pt-BR" dirty="0"/>
            </a:br>
            <a:r>
              <a:rPr lang="pt-BR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4:4-</a:t>
            </a:r>
            <a:r>
              <a:rPr lang="pt-BR" sz="1400" dirty="0"/>
              <a:t>7</a:t>
            </a:r>
            <a:endParaRPr lang="pt-BR" sz="1400" dirty="0">
              <a:effectLst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FF291F4-B0B3-1F47-85F1-7BF8FDB7E3D9}"/>
              </a:ext>
            </a:extLst>
          </p:cNvPr>
          <p:cNvSpPr/>
          <p:nvPr/>
        </p:nvSpPr>
        <p:spPr>
          <a:xfrm>
            <a:off x="640973" y="1393095"/>
            <a:ext cx="33996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 DESCRIÇÃO DO TRONO DE DEUS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09300CF-8BBE-8F4E-AE7E-ABF5EEE43BD1}"/>
              </a:ext>
            </a:extLst>
          </p:cNvPr>
          <p:cNvSpPr txBox="1"/>
          <p:nvPr/>
        </p:nvSpPr>
        <p:spPr>
          <a:xfrm>
            <a:off x="31530" y="2530377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Ap</a:t>
            </a:r>
            <a:r>
              <a:rPr lang="pt-BR" sz="1400" dirty="0">
                <a:solidFill>
                  <a:schemeClr val="accent4"/>
                </a:solidFill>
              </a:rPr>
              <a:t> 2-3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3B6139A-E683-564B-95EC-6F6407C52F00}"/>
              </a:ext>
            </a:extLst>
          </p:cNvPr>
          <p:cNvSpPr txBox="1"/>
          <p:nvPr/>
        </p:nvSpPr>
        <p:spPr>
          <a:xfrm>
            <a:off x="31530" y="3784801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Ez</a:t>
            </a:r>
            <a:r>
              <a:rPr lang="pt-BR" sz="1400" dirty="0">
                <a:solidFill>
                  <a:schemeClr val="accent4"/>
                </a:solidFill>
              </a:rPr>
              <a:t> 1.4-5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B939FE04-DF31-3F4D-B31C-36E63ABD80B8}"/>
              </a:ext>
            </a:extLst>
          </p:cNvPr>
          <p:cNvSpPr/>
          <p:nvPr/>
        </p:nvSpPr>
        <p:spPr>
          <a:xfrm>
            <a:off x="6248242" y="1890117"/>
            <a:ext cx="5455027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8</a:t>
            </a:r>
            <a:r>
              <a:rPr lang="pt-BR" dirty="0"/>
              <a:t>E os quatro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seres viventes</a:t>
            </a:r>
            <a:r>
              <a:rPr lang="pt-BR" dirty="0"/>
              <a:t>, tendo cada um deles, respectivamente, seis asas, estão cheios de olhos, ao redor e por dentro; não têm descanso, nem de dia nem de noite, proclamando: </a:t>
            </a:r>
            <a:r>
              <a:rPr lang="pt-BR" u="sng" dirty="0">
                <a:solidFill>
                  <a:schemeClr val="accent4"/>
                </a:solidFill>
              </a:rPr>
              <a:t>Santo, Santo, Santo é o Senhor Deus, o Todo-Poderoso</a:t>
            </a:r>
            <a:r>
              <a:rPr lang="pt-BR" dirty="0"/>
              <a:t>,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aquele que era, que é e que há de vir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9</a:t>
            </a:r>
            <a:r>
              <a:rPr lang="pt-BR" dirty="0"/>
              <a:t>Quando esses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seres viventes </a:t>
            </a:r>
            <a:r>
              <a:rPr lang="pt-BR" dirty="0"/>
              <a:t>derem glória, honra e ações de graças ao que se encontra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sentado</a:t>
            </a:r>
            <a:r>
              <a:rPr lang="pt-BR" dirty="0"/>
              <a:t> no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trono</a:t>
            </a:r>
            <a:r>
              <a:rPr lang="pt-BR" dirty="0"/>
              <a:t>, ao que vive pelos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séculos dos séculos</a:t>
            </a:r>
            <a:r>
              <a:rPr lang="pt-BR" dirty="0"/>
              <a:t>,</a:t>
            </a:r>
            <a:br>
              <a:rPr lang="pt-BR" dirty="0"/>
            </a:br>
            <a:r>
              <a:rPr lang="pt-BR" baseline="30000" dirty="0"/>
              <a:t>10</a:t>
            </a:r>
            <a:r>
              <a:rPr lang="pt-BR" dirty="0"/>
              <a:t>os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vinte e quatro anciãos </a:t>
            </a:r>
            <a:r>
              <a:rPr lang="pt-BR" dirty="0"/>
              <a:t>prostrar-se-ão diante daquele que se encontra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sentado</a:t>
            </a:r>
            <a:r>
              <a:rPr lang="pt-BR" dirty="0"/>
              <a:t> no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trono</a:t>
            </a:r>
            <a:r>
              <a:rPr lang="pt-BR" dirty="0"/>
              <a:t>, </a:t>
            </a:r>
            <a:r>
              <a:rPr lang="pt-BR" u="sng" dirty="0">
                <a:solidFill>
                  <a:schemeClr val="accent4"/>
                </a:solidFill>
              </a:rPr>
              <a:t>adorarão</a:t>
            </a:r>
            <a:r>
              <a:rPr lang="pt-BR" dirty="0"/>
              <a:t> o que vive pelos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séculos dos séculos </a:t>
            </a:r>
            <a:r>
              <a:rPr lang="pt-BR" dirty="0"/>
              <a:t>e depositarão as suas coroas diante do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trono</a:t>
            </a:r>
            <a:r>
              <a:rPr lang="pt-BR" dirty="0"/>
              <a:t>, proclamando:</a:t>
            </a:r>
            <a:br>
              <a:rPr lang="pt-BR" dirty="0"/>
            </a:br>
            <a:r>
              <a:rPr lang="pt-BR" sz="14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4:8-10</a:t>
            </a:r>
            <a:endParaRPr lang="pt-BR" sz="1400" dirty="0">
              <a:effectLst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17BDE4D-8409-2F41-BF95-10EB30963595}"/>
              </a:ext>
            </a:extLst>
          </p:cNvPr>
          <p:cNvSpPr txBox="1"/>
          <p:nvPr/>
        </p:nvSpPr>
        <p:spPr>
          <a:xfrm>
            <a:off x="31529" y="2805836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Ex</a:t>
            </a:r>
            <a:r>
              <a:rPr lang="pt-BR" sz="1400" dirty="0">
                <a:solidFill>
                  <a:schemeClr val="accent4"/>
                </a:solidFill>
              </a:rPr>
              <a:t> 19.16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C31A25E-4B98-3740-9785-5E29E545C4CE}"/>
              </a:ext>
            </a:extLst>
          </p:cNvPr>
          <p:cNvSpPr txBox="1"/>
          <p:nvPr/>
        </p:nvSpPr>
        <p:spPr>
          <a:xfrm>
            <a:off x="10510" y="3070631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Ap</a:t>
            </a:r>
            <a:r>
              <a:rPr lang="pt-BR" sz="1400" dirty="0">
                <a:solidFill>
                  <a:schemeClr val="accent4"/>
                </a:solidFill>
              </a:rPr>
              <a:t> 1.4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D3C9BD1-E9E7-0149-9FF8-C216ABC70D76}"/>
              </a:ext>
            </a:extLst>
          </p:cNvPr>
          <p:cNvSpPr txBox="1"/>
          <p:nvPr/>
        </p:nvSpPr>
        <p:spPr>
          <a:xfrm>
            <a:off x="11262030" y="1925474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Is</a:t>
            </a:r>
            <a:r>
              <a:rPr lang="pt-BR" sz="1400" dirty="0">
                <a:solidFill>
                  <a:schemeClr val="accent4"/>
                </a:solidFill>
              </a:rPr>
              <a:t> 6.1-3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972266F-E09B-8344-B973-2163E5FCB242}"/>
              </a:ext>
            </a:extLst>
          </p:cNvPr>
          <p:cNvSpPr txBox="1"/>
          <p:nvPr/>
        </p:nvSpPr>
        <p:spPr>
          <a:xfrm>
            <a:off x="0" y="2206441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1Cr 24</a:t>
            </a:r>
          </a:p>
        </p:txBody>
      </p:sp>
    </p:spTree>
    <p:extLst>
      <p:ext uri="{BB962C8B-B14F-4D97-AF65-F5344CB8AC3E}">
        <p14:creationId xmlns:p14="http://schemas.microsoft.com/office/powerpoint/2010/main" val="841441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pic>
        <p:nvPicPr>
          <p:cNvPr id="3078" name="Picture 6" descr="The one throne of God and the Lamb in Revelation. – The Human Messiah Jesus">
            <a:extLst>
              <a:ext uri="{FF2B5EF4-FFF2-40B4-BE49-F238E27FC236}">
                <a16:creationId xmlns:a16="http://schemas.microsoft.com/office/drawing/2014/main" id="{A659BBF1-6875-A449-B37D-224062435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9668" y="-778280"/>
            <a:ext cx="12671337" cy="841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672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pic>
        <p:nvPicPr>
          <p:cNvPr id="3076" name="Picture 4" descr="Jack Dawson - Day 11 - 10 commandments and the Tabernacle - The Great  Passion Play">
            <a:extLst>
              <a:ext uri="{FF2B5EF4-FFF2-40B4-BE49-F238E27FC236}">
                <a16:creationId xmlns:a16="http://schemas.microsoft.com/office/drawing/2014/main" id="{654A4070-F157-9840-9A5A-27BE7B277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0696" y="-1591399"/>
            <a:ext cx="12771804" cy="10040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7623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4 Square &amp;amp; the 5th Encampment">
            <a:extLst>
              <a:ext uri="{FF2B5EF4-FFF2-40B4-BE49-F238E27FC236}">
                <a16:creationId xmlns:a16="http://schemas.microsoft.com/office/drawing/2014/main" id="{6BF20FFB-29B3-8044-83E9-3B74EAEC5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680" y="711835"/>
            <a:ext cx="7152640" cy="5434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0854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VISÃO DO TRONO DE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877E156-DF30-654F-A9B2-FC61B66F6586}"/>
              </a:ext>
            </a:extLst>
          </p:cNvPr>
          <p:cNvSpPr/>
          <p:nvPr/>
        </p:nvSpPr>
        <p:spPr>
          <a:xfrm>
            <a:off x="2469931" y="2892249"/>
            <a:ext cx="6716109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aseline="30000" dirty="0"/>
              <a:t>11</a:t>
            </a:r>
            <a:r>
              <a:rPr lang="pt-BR" sz="2400" dirty="0"/>
              <a:t>Tu és </a:t>
            </a:r>
            <a:r>
              <a:rPr lang="pt-BR" sz="2400" dirty="0">
                <a:solidFill>
                  <a:schemeClr val="bg1"/>
                </a:solidFill>
                <a:highlight>
                  <a:srgbClr val="FFFF00"/>
                </a:highlight>
              </a:rPr>
              <a:t>digno</a:t>
            </a:r>
            <a:r>
              <a:rPr lang="pt-BR" sz="2400" dirty="0"/>
              <a:t>, Senhor e Deus nosso, de receber a </a:t>
            </a:r>
            <a:r>
              <a:rPr lang="pt-BR" sz="2400" u="sng" dirty="0">
                <a:solidFill>
                  <a:schemeClr val="accent4"/>
                </a:solidFill>
              </a:rPr>
              <a:t>glória, a honra e o poder</a:t>
            </a:r>
            <a:r>
              <a:rPr lang="pt-BR" sz="2400" dirty="0"/>
              <a:t>, porque </a:t>
            </a:r>
            <a:r>
              <a:rPr lang="pt-BR" sz="2400" u="sng" dirty="0">
                <a:solidFill>
                  <a:schemeClr val="accent4"/>
                </a:solidFill>
              </a:rPr>
              <a:t>todas as coisas </a:t>
            </a:r>
            <a:r>
              <a:rPr lang="pt-BR" sz="2400" dirty="0"/>
              <a:t>tu </a:t>
            </a:r>
            <a:r>
              <a:rPr lang="pt-BR" sz="2400" dirty="0">
                <a:solidFill>
                  <a:schemeClr val="bg1"/>
                </a:solidFill>
                <a:highlight>
                  <a:srgbClr val="FFFF00"/>
                </a:highlight>
              </a:rPr>
              <a:t>criaste</a:t>
            </a:r>
            <a:r>
              <a:rPr lang="pt-BR" sz="2400" dirty="0"/>
              <a:t>, sim, por causa da </a:t>
            </a:r>
            <a:r>
              <a:rPr lang="pt-BR" sz="2400" u="sng" dirty="0">
                <a:solidFill>
                  <a:schemeClr val="accent4"/>
                </a:solidFill>
              </a:rPr>
              <a:t>tua vontade </a:t>
            </a:r>
            <a:r>
              <a:rPr lang="pt-BR" sz="2400" dirty="0"/>
              <a:t>vieram a existir e foram </a:t>
            </a:r>
            <a:r>
              <a:rPr lang="pt-BR" sz="2400" dirty="0">
                <a:solidFill>
                  <a:schemeClr val="bg1"/>
                </a:solidFill>
                <a:highlight>
                  <a:srgbClr val="FFFF00"/>
                </a:highlight>
              </a:rPr>
              <a:t>criadas</a:t>
            </a:r>
            <a:r>
              <a:rPr lang="pt-BR" sz="2400" dirty="0"/>
              <a:t>.</a:t>
            </a:r>
            <a:br>
              <a:rPr lang="pt-BR" sz="2400" dirty="0"/>
            </a:b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4:11</a:t>
            </a:r>
            <a:endParaRPr lang="pt-BR" dirty="0">
              <a:effectLst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FF291F4-B0B3-1F47-85F1-7BF8FDB7E3D9}"/>
              </a:ext>
            </a:extLst>
          </p:cNvPr>
          <p:cNvSpPr/>
          <p:nvPr/>
        </p:nvSpPr>
        <p:spPr>
          <a:xfrm>
            <a:off x="640973" y="1393095"/>
            <a:ext cx="4433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LOUVOR E ADORAÇÃO ÀQUELE QUE É DIGNO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3B6139A-E683-564B-95EC-6F6407C52F00}"/>
              </a:ext>
            </a:extLst>
          </p:cNvPr>
          <p:cNvSpPr txBox="1"/>
          <p:nvPr/>
        </p:nvSpPr>
        <p:spPr>
          <a:xfrm>
            <a:off x="1587454" y="3661689"/>
            <a:ext cx="8824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Gn</a:t>
            </a:r>
            <a:r>
              <a:rPr lang="pt-BR" sz="1400" dirty="0">
                <a:solidFill>
                  <a:schemeClr val="accent4"/>
                </a:solidFill>
              </a:rPr>
              <a:t> 1.1</a:t>
            </a:r>
          </a:p>
          <a:p>
            <a:r>
              <a:rPr lang="pt-BR" sz="1400" dirty="0" err="1">
                <a:solidFill>
                  <a:schemeClr val="accent4"/>
                </a:solidFill>
              </a:rPr>
              <a:t>Jo</a:t>
            </a:r>
            <a:r>
              <a:rPr lang="pt-BR" sz="1400" dirty="0">
                <a:solidFill>
                  <a:schemeClr val="accent4"/>
                </a:solidFill>
              </a:rPr>
              <a:t> 1.3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>
                <a:solidFill>
                  <a:schemeClr val="accent4"/>
                </a:solidFill>
              </a:rPr>
              <a:t>Cl 1.16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95DFCE8-4723-6F40-A023-0811C280D2BA}"/>
              </a:ext>
            </a:extLst>
          </p:cNvPr>
          <p:cNvSpPr/>
          <p:nvPr/>
        </p:nvSpPr>
        <p:spPr>
          <a:xfrm>
            <a:off x="5602014" y="3289739"/>
            <a:ext cx="1103586" cy="4635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72DA149-DF92-BE4E-A59A-2EDEBDCBDC3B}"/>
              </a:ext>
            </a:extLst>
          </p:cNvPr>
          <p:cNvSpPr/>
          <p:nvPr/>
        </p:nvSpPr>
        <p:spPr>
          <a:xfrm>
            <a:off x="3941300" y="3652347"/>
            <a:ext cx="1471528" cy="4635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267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pic>
        <p:nvPicPr>
          <p:cNvPr id="8194" name="Picture 2" descr="The Scroll with Seven Seals | Beth Immanuel Messianic Synagogue">
            <a:extLst>
              <a:ext uri="{FF2B5EF4-FFF2-40B4-BE49-F238E27FC236}">
                <a16:creationId xmlns:a16="http://schemas.microsoft.com/office/drawing/2014/main" id="{BAE94799-ECE0-0140-98A0-6E0870674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241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VISÃO DO LIVRO SELADO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FF291F4-B0B3-1F47-85F1-7BF8FDB7E3D9}"/>
              </a:ext>
            </a:extLst>
          </p:cNvPr>
          <p:cNvSpPr/>
          <p:nvPr/>
        </p:nvSpPr>
        <p:spPr>
          <a:xfrm>
            <a:off x="640973" y="1393095"/>
            <a:ext cx="23472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UMA CRISE UNIVERSAL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48DF5409-97FB-3F4B-8985-B8B9063967F8}"/>
              </a:ext>
            </a:extLst>
          </p:cNvPr>
          <p:cNvSpPr/>
          <p:nvPr/>
        </p:nvSpPr>
        <p:spPr>
          <a:xfrm>
            <a:off x="640973" y="1925474"/>
            <a:ext cx="545502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1</a:t>
            </a:r>
            <a:r>
              <a:rPr lang="pt-BR" dirty="0"/>
              <a:t>Vi, na mão direita </a:t>
            </a:r>
            <a:r>
              <a:rPr lang="pt-BR" u="sng" dirty="0">
                <a:solidFill>
                  <a:schemeClr val="accent4"/>
                </a:solidFill>
              </a:rPr>
              <a:t>daquele que estava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sentado</a:t>
            </a:r>
            <a:r>
              <a:rPr lang="pt-BR" dirty="0"/>
              <a:t> no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trono</a:t>
            </a:r>
            <a:r>
              <a:rPr lang="pt-BR" dirty="0"/>
              <a:t>, um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livro</a:t>
            </a:r>
            <a:r>
              <a:rPr lang="pt-BR" dirty="0"/>
              <a:t> escrito por dentro e por fora, de todo selado com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sete selos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2</a:t>
            </a:r>
            <a:r>
              <a:rPr lang="pt-BR" dirty="0"/>
              <a:t>Vi, também, </a:t>
            </a:r>
            <a:r>
              <a:rPr lang="pt-BR" u="sng" dirty="0">
                <a:solidFill>
                  <a:schemeClr val="accent4"/>
                </a:solidFill>
              </a:rPr>
              <a:t>um anjo forte</a:t>
            </a:r>
            <a:r>
              <a:rPr lang="pt-BR" dirty="0"/>
              <a:t>, que proclamava em grande voz: Quem é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digno</a:t>
            </a:r>
            <a:r>
              <a:rPr lang="pt-BR" dirty="0"/>
              <a:t> de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abrir o livro </a:t>
            </a:r>
            <a:r>
              <a:rPr lang="pt-BR" dirty="0"/>
              <a:t>e de lhe desatar os selos?</a:t>
            </a:r>
            <a:br>
              <a:rPr lang="pt-BR" dirty="0"/>
            </a:br>
            <a:r>
              <a:rPr lang="pt-BR" u="sng" baseline="30000" dirty="0">
                <a:solidFill>
                  <a:schemeClr val="accent4"/>
                </a:solidFill>
              </a:rPr>
              <a:t>3</a:t>
            </a:r>
            <a:r>
              <a:rPr lang="pt-BR" u="sng" dirty="0">
                <a:solidFill>
                  <a:schemeClr val="accent4"/>
                </a:solidFill>
              </a:rPr>
              <a:t>Ora, nem no céu, nem sobre a terra, nem debaixo da terra, ninguém podia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abrir 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livro</a:t>
            </a:r>
            <a:r>
              <a:rPr lang="pt-BR" dirty="0"/>
              <a:t>,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nem mesmo olhar para ele</a:t>
            </a:r>
            <a:r>
              <a:rPr lang="pt-BR" dirty="0"/>
              <a:t>;</a:t>
            </a:r>
            <a:br>
              <a:rPr lang="pt-BR" dirty="0"/>
            </a:br>
            <a:r>
              <a:rPr lang="pt-BR" baseline="30000" dirty="0"/>
              <a:t>4</a:t>
            </a:r>
            <a:r>
              <a:rPr lang="pt-BR" dirty="0"/>
              <a:t>e eu chorava muito, porque ninguém foi achado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digno</a:t>
            </a:r>
            <a:r>
              <a:rPr lang="pt-BR" dirty="0"/>
              <a:t> de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abrir o livro</a:t>
            </a:r>
            <a:r>
              <a:rPr lang="pt-BR" dirty="0"/>
              <a:t>,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nem mesmo de olhar para ele</a:t>
            </a:r>
            <a:r>
              <a:rPr lang="pt-BR" dirty="0"/>
              <a:t>.</a:t>
            </a:r>
            <a:br>
              <a:rPr lang="pt-BR" dirty="0"/>
            </a:br>
            <a:r>
              <a:rPr lang="pt-BR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5:1-4</a:t>
            </a:r>
            <a:endParaRPr lang="pt-BR" sz="1400" dirty="0">
              <a:effectLst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B3DDCF4-38BC-0548-9A2B-223E1177B2F7}"/>
              </a:ext>
            </a:extLst>
          </p:cNvPr>
          <p:cNvSpPr/>
          <p:nvPr/>
        </p:nvSpPr>
        <p:spPr>
          <a:xfrm>
            <a:off x="640973" y="3633634"/>
            <a:ext cx="651642" cy="2737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7BD6745-C16E-3A49-BED7-A4096B41E2AB}"/>
              </a:ext>
            </a:extLst>
          </p:cNvPr>
          <p:cNvSpPr/>
          <p:nvPr/>
        </p:nvSpPr>
        <p:spPr>
          <a:xfrm>
            <a:off x="2662397" y="4448185"/>
            <a:ext cx="721933" cy="3130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54FC217B-0CAE-6B43-8D63-3D88D3FE8713}"/>
              </a:ext>
            </a:extLst>
          </p:cNvPr>
          <p:cNvSpPr txBox="1"/>
          <p:nvPr/>
        </p:nvSpPr>
        <p:spPr>
          <a:xfrm>
            <a:off x="84317" y="1960940"/>
            <a:ext cx="88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Ez</a:t>
            </a:r>
            <a:r>
              <a:rPr lang="pt-BR" sz="1400" dirty="0">
                <a:solidFill>
                  <a:schemeClr val="accent4"/>
                </a:solidFill>
              </a:rPr>
              <a:t> 2.2-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>
                <a:solidFill>
                  <a:schemeClr val="accent4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736967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VISÃO DO LIVRO SELADO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FF291F4-B0B3-1F47-85F1-7BF8FDB7E3D9}"/>
              </a:ext>
            </a:extLst>
          </p:cNvPr>
          <p:cNvSpPr/>
          <p:nvPr/>
        </p:nvSpPr>
        <p:spPr>
          <a:xfrm>
            <a:off x="640973" y="986695"/>
            <a:ext cx="3914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O LIVRO SELADO (O LIVRO DA ALIANÇA)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68030A3-3BE2-4448-AFC2-5D9F81C9ECBC}"/>
              </a:ext>
            </a:extLst>
          </p:cNvPr>
          <p:cNvSpPr txBox="1"/>
          <p:nvPr/>
        </p:nvSpPr>
        <p:spPr>
          <a:xfrm>
            <a:off x="774700" y="1397000"/>
            <a:ext cx="10388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Quando um rei fosse empossado ele deveria receber o livro da Lei/Aliança (Deuteronômio) e obedecer este livro; </a:t>
            </a:r>
            <a:br>
              <a:rPr lang="pt-BR" sz="1600" dirty="0"/>
            </a:br>
            <a:r>
              <a:rPr lang="pt-BR" sz="1600" dirty="0">
                <a:solidFill>
                  <a:schemeClr val="accent4"/>
                </a:solidFill>
              </a:rPr>
              <a:t>(</a:t>
            </a:r>
            <a:r>
              <a:rPr lang="pt-BR" sz="1600" dirty="0" err="1">
                <a:solidFill>
                  <a:schemeClr val="accent4"/>
                </a:solidFill>
              </a:rPr>
              <a:t>Dt</a:t>
            </a:r>
            <a:r>
              <a:rPr lang="pt-BR" sz="1600" dirty="0">
                <a:solidFill>
                  <a:schemeClr val="accent4"/>
                </a:solidFill>
              </a:rPr>
              <a:t> 17.18-20; 1Sm 10.25; 2 Reis 11.12)</a:t>
            </a:r>
            <a:br>
              <a:rPr lang="pt-BR" sz="1600" dirty="0">
                <a:solidFill>
                  <a:schemeClr val="accent4"/>
                </a:solidFill>
              </a:rPr>
            </a:br>
            <a:endParaRPr lang="pt-BR" sz="1600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No antigo testamento o testemunho (aliança) é sempre usada como referencia a Lei e a instrução de Deus;</a:t>
            </a:r>
            <a:br>
              <a:rPr lang="pt-BR" sz="1600" dirty="0"/>
            </a:br>
            <a:r>
              <a:rPr lang="pt-BR" sz="1600" dirty="0">
                <a:solidFill>
                  <a:schemeClr val="accent4"/>
                </a:solidFill>
              </a:rPr>
              <a:t>(</a:t>
            </a:r>
            <a:r>
              <a:rPr lang="pt-BR" sz="1600" dirty="0" err="1">
                <a:solidFill>
                  <a:schemeClr val="accent4"/>
                </a:solidFill>
              </a:rPr>
              <a:t>Ex</a:t>
            </a:r>
            <a:r>
              <a:rPr lang="pt-BR" sz="1600" dirty="0">
                <a:solidFill>
                  <a:schemeClr val="accent4"/>
                </a:solidFill>
              </a:rPr>
              <a:t> 31.18; </a:t>
            </a:r>
            <a:r>
              <a:rPr lang="pt-BR" sz="1600" dirty="0" err="1">
                <a:solidFill>
                  <a:schemeClr val="accent4"/>
                </a:solidFill>
              </a:rPr>
              <a:t>Sl</a:t>
            </a:r>
            <a:r>
              <a:rPr lang="pt-BR" sz="1600" dirty="0">
                <a:solidFill>
                  <a:schemeClr val="accent4"/>
                </a:solidFill>
              </a:rPr>
              <a:t> 19.7; 119-13-16 etc.)</a:t>
            </a:r>
            <a:br>
              <a:rPr lang="pt-BR" sz="1600" dirty="0">
                <a:solidFill>
                  <a:schemeClr val="accent4"/>
                </a:solidFill>
              </a:rPr>
            </a:br>
            <a:endParaRPr lang="pt-BR" sz="1600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“A capacidade de possuir o livro da aliança e a habilidade de abri-lo e lê-lo, demonstrava o direito de reinar e lidar com qualquer crise que pudesse surgir. O livro também era uma constante lembrança de que o rei era responsável perante Deus, o Grande Rei. O trono real que era ocupado, era de fato o trono de Deus – o rei israelita era um </a:t>
            </a:r>
            <a:r>
              <a:rPr lang="pt-BR" sz="1600" dirty="0" err="1"/>
              <a:t>co-governante</a:t>
            </a:r>
            <a:r>
              <a:rPr lang="pt-BR" sz="1600" dirty="0"/>
              <a:t> com Deus, honrado por sentar a Sua direita”;</a:t>
            </a:r>
            <a:br>
              <a:rPr lang="pt-BR" sz="1600" dirty="0"/>
            </a:br>
            <a:r>
              <a:rPr lang="pt-BR" sz="1600" dirty="0">
                <a:solidFill>
                  <a:schemeClr val="accent4"/>
                </a:solidFill>
              </a:rPr>
              <a:t>(1Cr 29.23; </a:t>
            </a:r>
            <a:r>
              <a:rPr lang="pt-BR" sz="1600" dirty="0" err="1">
                <a:solidFill>
                  <a:schemeClr val="accent4"/>
                </a:solidFill>
              </a:rPr>
              <a:t>Sl</a:t>
            </a:r>
            <a:r>
              <a:rPr lang="pt-BR" sz="1600" dirty="0">
                <a:solidFill>
                  <a:schemeClr val="accent4"/>
                </a:solidFill>
              </a:rPr>
              <a:t> 110.1)</a:t>
            </a:r>
            <a:br>
              <a:rPr lang="pt-BR" sz="1600" dirty="0">
                <a:solidFill>
                  <a:schemeClr val="accent4"/>
                </a:solidFill>
              </a:rPr>
            </a:br>
            <a:endParaRPr lang="pt-BR" sz="1600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Deus fez uma aliança com Davi, prometendo a perpetuidade de sua dinastia, no entanto poucos reis se  demonstraram dignos de ocupar o trono em Israel por não obedecer ao que estava escrito no livro da Aliança;</a:t>
            </a:r>
            <a:br>
              <a:rPr lang="pt-BR" sz="1600" dirty="0"/>
            </a:br>
            <a:r>
              <a:rPr lang="pt-BR" sz="1600" dirty="0">
                <a:solidFill>
                  <a:schemeClr val="accent4"/>
                </a:solidFill>
              </a:rPr>
              <a:t>(2Sm 7.16; </a:t>
            </a:r>
            <a:r>
              <a:rPr lang="pt-BR" sz="1600" dirty="0" err="1">
                <a:solidFill>
                  <a:schemeClr val="accent4"/>
                </a:solidFill>
              </a:rPr>
              <a:t>Sl</a:t>
            </a:r>
            <a:r>
              <a:rPr lang="pt-BR" sz="1600" dirty="0">
                <a:solidFill>
                  <a:schemeClr val="accent4"/>
                </a:solidFill>
              </a:rPr>
              <a:t> 132.11)</a:t>
            </a:r>
            <a:br>
              <a:rPr lang="pt-BR" sz="1600" dirty="0">
                <a:solidFill>
                  <a:schemeClr val="accent4"/>
                </a:solidFill>
              </a:rPr>
            </a:br>
            <a:endParaRPr lang="pt-BR" sz="1600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A falta de fidelidade dos reis e do povo em obedecer a orientação de Deus ocasionou o selamento do livro da Aliança e este selamento deveria ocorrer durante um período de tempo; </a:t>
            </a:r>
            <a:r>
              <a:rPr lang="pt-BR" sz="1600" dirty="0">
                <a:solidFill>
                  <a:schemeClr val="accent4"/>
                </a:solidFill>
              </a:rPr>
              <a:t>(</a:t>
            </a:r>
            <a:r>
              <a:rPr lang="pt-BR" sz="1600" dirty="0" err="1">
                <a:solidFill>
                  <a:schemeClr val="accent4"/>
                </a:solidFill>
              </a:rPr>
              <a:t>Is</a:t>
            </a:r>
            <a:r>
              <a:rPr lang="pt-BR" sz="1600" dirty="0">
                <a:solidFill>
                  <a:schemeClr val="accent4"/>
                </a:solidFill>
              </a:rPr>
              <a:t> 29.9-14; </a:t>
            </a:r>
            <a:r>
              <a:rPr lang="pt-BR" sz="1600" dirty="0" err="1">
                <a:solidFill>
                  <a:schemeClr val="accent4"/>
                </a:solidFill>
              </a:rPr>
              <a:t>Dn</a:t>
            </a:r>
            <a:r>
              <a:rPr lang="pt-BR" sz="1600" dirty="0">
                <a:solidFill>
                  <a:schemeClr val="accent4"/>
                </a:solidFill>
              </a:rPr>
              <a:t> 12.4,9) </a:t>
            </a:r>
            <a:r>
              <a:rPr lang="pt-BR" sz="1600" dirty="0"/>
              <a:t>evidências fortes apontavam no tempo de João que o Livro da Aliança significava o direito e a autoridade dos reis israelitas em ser </a:t>
            </a:r>
            <a:r>
              <a:rPr lang="pt-BR" sz="1600" dirty="0" err="1"/>
              <a:t>co-governantes</a:t>
            </a:r>
            <a:r>
              <a:rPr lang="pt-BR" sz="1600" dirty="0"/>
              <a:t> com Deus no trono de Davi;</a:t>
            </a:r>
          </a:p>
        </p:txBody>
      </p:sp>
    </p:spTree>
    <p:extLst>
      <p:ext uri="{BB962C8B-B14F-4D97-AF65-F5344CB8AC3E}">
        <p14:creationId xmlns:p14="http://schemas.microsoft.com/office/powerpoint/2010/main" val="22608868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VISÃO DO LIVRO SELADO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FF291F4-B0B3-1F47-85F1-7BF8FDB7E3D9}"/>
              </a:ext>
            </a:extLst>
          </p:cNvPr>
          <p:cNvSpPr/>
          <p:nvPr/>
        </p:nvSpPr>
        <p:spPr>
          <a:xfrm>
            <a:off x="640973" y="1393095"/>
            <a:ext cx="65865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O SURGIMENTO DO CORDEIRO E SUA ENTRONIZAÇÃO JUNTO AO PAI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48DF5409-97FB-3F4B-8985-B8B9063967F8}"/>
              </a:ext>
            </a:extLst>
          </p:cNvPr>
          <p:cNvSpPr/>
          <p:nvPr/>
        </p:nvSpPr>
        <p:spPr>
          <a:xfrm>
            <a:off x="640973" y="1925474"/>
            <a:ext cx="545502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5</a:t>
            </a:r>
            <a:r>
              <a:rPr lang="pt-BR" dirty="0"/>
              <a:t>Todavia, um dos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anciãos</a:t>
            </a:r>
            <a:r>
              <a:rPr lang="pt-BR" dirty="0"/>
              <a:t> me disse: Não chores; eis que o </a:t>
            </a:r>
            <a:r>
              <a:rPr lang="pt-BR" u="sng" dirty="0">
                <a:solidFill>
                  <a:schemeClr val="accent4"/>
                </a:solidFill>
              </a:rPr>
              <a:t>Leão da tribo de Judá, a Raiz de Davi</a:t>
            </a:r>
            <a:r>
              <a:rPr lang="pt-BR" dirty="0"/>
              <a:t>, venceu para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abrir o livro </a:t>
            </a:r>
            <a:r>
              <a:rPr lang="pt-BR" dirty="0"/>
              <a:t>e os seus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sete selos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6</a:t>
            </a:r>
            <a:r>
              <a:rPr lang="pt-BR" dirty="0"/>
              <a:t>Então, vi, no meio do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trono</a:t>
            </a:r>
            <a:r>
              <a:rPr lang="pt-BR" dirty="0"/>
              <a:t> e dos quatro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seres viventes </a:t>
            </a:r>
            <a:r>
              <a:rPr lang="pt-BR" dirty="0"/>
              <a:t>e entre os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anciãos</a:t>
            </a:r>
            <a:r>
              <a:rPr lang="pt-BR" dirty="0"/>
              <a:t>, de pé, um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Cordeiro</a:t>
            </a:r>
            <a:r>
              <a:rPr lang="pt-BR" dirty="0"/>
              <a:t> </a:t>
            </a:r>
            <a:r>
              <a:rPr lang="pt-BR" u="sng" dirty="0">
                <a:solidFill>
                  <a:schemeClr val="accent4"/>
                </a:solidFill>
              </a:rPr>
              <a:t>como tendo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sido morto</a:t>
            </a:r>
            <a:r>
              <a:rPr lang="pt-BR" dirty="0"/>
              <a:t>. Ele tinha </a:t>
            </a:r>
            <a:r>
              <a:rPr lang="pt-BR" u="sng" dirty="0">
                <a:solidFill>
                  <a:schemeClr val="accent4"/>
                </a:solidFill>
              </a:rPr>
              <a:t>sete chifres, bem como sete olhos</a:t>
            </a:r>
            <a:r>
              <a:rPr lang="pt-BR" dirty="0"/>
              <a:t>, que são os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sete Espíritos de Deus</a:t>
            </a:r>
            <a:r>
              <a:rPr lang="pt-BR" dirty="0"/>
              <a:t> </a:t>
            </a:r>
            <a:r>
              <a:rPr lang="pt-BR" u="sng" dirty="0">
                <a:solidFill>
                  <a:srgbClr val="FFC000"/>
                </a:solidFill>
              </a:rPr>
              <a:t>enviados por toda a terra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7</a:t>
            </a:r>
            <a:r>
              <a:rPr lang="pt-BR" dirty="0"/>
              <a:t>Veio, pois, e tomou 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livro</a:t>
            </a:r>
            <a:r>
              <a:rPr lang="pt-BR" dirty="0"/>
              <a:t> da mão direita daquele que estava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sentado</a:t>
            </a:r>
            <a:r>
              <a:rPr lang="pt-BR" dirty="0"/>
              <a:t> no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trono</a:t>
            </a:r>
            <a:r>
              <a:rPr lang="pt-BR" dirty="0"/>
              <a:t>;</a:t>
            </a:r>
            <a:br>
              <a:rPr lang="pt-BR" dirty="0"/>
            </a:br>
            <a:r>
              <a:rPr lang="pt-BR" baseline="30000" dirty="0"/>
              <a:t>8</a:t>
            </a:r>
            <a:r>
              <a:rPr lang="pt-BR" dirty="0"/>
              <a:t>e, quando tomou 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livro</a:t>
            </a:r>
            <a:r>
              <a:rPr lang="pt-BR" dirty="0"/>
              <a:t>, os quatro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seres viventes </a:t>
            </a:r>
            <a:r>
              <a:rPr lang="pt-BR" dirty="0"/>
              <a:t>e os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vinte e quatro anciãos </a:t>
            </a:r>
            <a:r>
              <a:rPr lang="pt-BR" dirty="0"/>
              <a:t>prostraram-se diante do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Cordeiro</a:t>
            </a:r>
            <a:r>
              <a:rPr lang="pt-BR" dirty="0"/>
              <a:t>, tendo cada um deles uma harpa e </a:t>
            </a:r>
            <a:r>
              <a:rPr lang="pt-BR" u="sng" dirty="0"/>
              <a:t>taças de ouro cheias de incenso, que são as orações dos santos</a:t>
            </a:r>
            <a:r>
              <a:rPr lang="pt-BR" dirty="0"/>
              <a:t>,</a:t>
            </a:r>
            <a:br>
              <a:rPr lang="pt-BR" dirty="0"/>
            </a:br>
            <a:r>
              <a:rPr lang="pt-BR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5:5-8</a:t>
            </a:r>
            <a:endParaRPr lang="pt-BR" sz="1400" dirty="0">
              <a:effectLst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91959447-AA5F-564F-B862-DC4AC01BF56A}"/>
              </a:ext>
            </a:extLst>
          </p:cNvPr>
          <p:cNvSpPr/>
          <p:nvPr/>
        </p:nvSpPr>
        <p:spPr>
          <a:xfrm>
            <a:off x="6311305" y="1925474"/>
            <a:ext cx="545502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9</a:t>
            </a:r>
            <a:r>
              <a:rPr lang="pt-BR" dirty="0"/>
              <a:t>e entoavam novo cântico, dizendo: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Digno</a:t>
            </a:r>
            <a:r>
              <a:rPr lang="pt-BR" dirty="0"/>
              <a:t> és de tomar 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livro</a:t>
            </a:r>
            <a:r>
              <a:rPr lang="pt-BR" dirty="0"/>
              <a:t> e de </a:t>
            </a:r>
            <a:r>
              <a:rPr lang="pt-BR" u="sng" dirty="0">
                <a:solidFill>
                  <a:schemeClr val="accent4"/>
                </a:solidFill>
              </a:rPr>
              <a:t>abrir-lhe os selos</a:t>
            </a:r>
            <a:r>
              <a:rPr lang="pt-BR" dirty="0"/>
              <a:t>, porque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foste morto </a:t>
            </a:r>
            <a:r>
              <a:rPr lang="pt-BR" dirty="0"/>
              <a:t>e com o teu sangue compraste para Deus os que procedem de toda tribo, língua, povo e nação</a:t>
            </a:r>
            <a:br>
              <a:rPr lang="pt-BR" dirty="0"/>
            </a:br>
            <a:r>
              <a:rPr lang="pt-BR" baseline="30000" dirty="0"/>
              <a:t>10</a:t>
            </a:r>
            <a:r>
              <a:rPr lang="pt-BR" dirty="0"/>
              <a:t>e para o nosso Deus os constituíste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reino e sacerdotes</a:t>
            </a:r>
            <a:r>
              <a:rPr lang="pt-BR" dirty="0"/>
              <a:t>; e reinarão sobre a terra.</a:t>
            </a:r>
            <a:br>
              <a:rPr lang="pt-BR" dirty="0"/>
            </a:br>
            <a:r>
              <a:rPr lang="pt-BR" baseline="30000" dirty="0"/>
              <a:t>11</a:t>
            </a:r>
            <a:r>
              <a:rPr lang="pt-BR" dirty="0"/>
              <a:t>Vi e ouvi uma voz de muitos anjos ao redor do trono, dos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seres viventes </a:t>
            </a:r>
            <a:r>
              <a:rPr lang="pt-BR" dirty="0"/>
              <a:t>e dos anciãos, cujo número era de milhões de milhões e milhares de milhares,</a:t>
            </a:r>
            <a:br>
              <a:rPr lang="pt-BR" dirty="0"/>
            </a:br>
            <a:r>
              <a:rPr lang="pt-BR" baseline="30000" dirty="0"/>
              <a:t>12</a:t>
            </a:r>
            <a:r>
              <a:rPr lang="pt-BR" dirty="0"/>
              <a:t>proclamando em grande voz: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Digno</a:t>
            </a:r>
            <a:r>
              <a:rPr lang="pt-BR" dirty="0"/>
              <a:t> é 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Cordeiro</a:t>
            </a:r>
            <a:r>
              <a:rPr lang="pt-BR" dirty="0"/>
              <a:t> que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foi morto </a:t>
            </a:r>
            <a:r>
              <a:rPr lang="pt-BR" dirty="0"/>
              <a:t>de </a:t>
            </a:r>
            <a:r>
              <a:rPr lang="pt-BR" u="sng" dirty="0">
                <a:solidFill>
                  <a:srgbClr val="FFC000"/>
                </a:solidFill>
              </a:rPr>
              <a:t>receber o poder, e riqueza, e sabedoria, e força, e honra, e glória, e louvor</a:t>
            </a:r>
            <a:r>
              <a:rPr lang="pt-BR" dirty="0"/>
              <a:t>.</a:t>
            </a:r>
            <a:br>
              <a:rPr lang="pt-BR" dirty="0"/>
            </a:br>
            <a:r>
              <a:rPr lang="pt-BR" sz="14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5:9-12</a:t>
            </a:r>
            <a:endParaRPr lang="pt-BR" sz="1400" dirty="0">
              <a:effectLst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EE186C6-89A2-4E40-9C4B-DFDD712CD3A1}"/>
              </a:ext>
            </a:extLst>
          </p:cNvPr>
          <p:cNvSpPr/>
          <p:nvPr/>
        </p:nvSpPr>
        <p:spPr>
          <a:xfrm>
            <a:off x="651483" y="1968326"/>
            <a:ext cx="925068" cy="2737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1FA332B-1EF6-4C48-AD0A-C908C9EB76D2}"/>
              </a:ext>
            </a:extLst>
          </p:cNvPr>
          <p:cNvSpPr/>
          <p:nvPr/>
        </p:nvSpPr>
        <p:spPr>
          <a:xfrm>
            <a:off x="1208690" y="3910633"/>
            <a:ext cx="651642" cy="2737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E37E535-E050-5A41-A75D-4A7124AB52B7}"/>
              </a:ext>
            </a:extLst>
          </p:cNvPr>
          <p:cNvSpPr/>
          <p:nvPr/>
        </p:nvSpPr>
        <p:spPr>
          <a:xfrm>
            <a:off x="8923123" y="2242031"/>
            <a:ext cx="830475" cy="2737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DA5B186-DB7C-5F4C-B4DD-0335FDA776F3}"/>
              </a:ext>
            </a:extLst>
          </p:cNvPr>
          <p:cNvSpPr/>
          <p:nvPr/>
        </p:nvSpPr>
        <p:spPr>
          <a:xfrm>
            <a:off x="8387176" y="2541930"/>
            <a:ext cx="651642" cy="2737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8ECB59D-3FBE-4A44-90A8-16DBBEF68674}"/>
              </a:ext>
            </a:extLst>
          </p:cNvPr>
          <p:cNvSpPr/>
          <p:nvPr/>
        </p:nvSpPr>
        <p:spPr>
          <a:xfrm>
            <a:off x="6589828" y="3087096"/>
            <a:ext cx="651642" cy="2737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DF7973C-DF4B-0F45-B408-96D80AD59F45}"/>
              </a:ext>
            </a:extLst>
          </p:cNvPr>
          <p:cNvSpPr txBox="1"/>
          <p:nvPr/>
        </p:nvSpPr>
        <p:spPr>
          <a:xfrm>
            <a:off x="12700" y="1899131"/>
            <a:ext cx="88247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Gn</a:t>
            </a:r>
            <a:r>
              <a:rPr lang="pt-BR" sz="1400" dirty="0">
                <a:solidFill>
                  <a:schemeClr val="accent4"/>
                </a:solidFill>
              </a:rPr>
              <a:t> 49.9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>
                <a:solidFill>
                  <a:schemeClr val="accent4"/>
                </a:solidFill>
              </a:rPr>
              <a:t>Jr 23.5-6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Lc</a:t>
            </a:r>
            <a:r>
              <a:rPr lang="pt-BR" sz="1400" dirty="0">
                <a:solidFill>
                  <a:schemeClr val="accent4"/>
                </a:solidFill>
              </a:rPr>
              <a:t> 1.31-32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Lc</a:t>
            </a:r>
            <a:r>
              <a:rPr lang="pt-BR" sz="1400" dirty="0">
                <a:solidFill>
                  <a:schemeClr val="accent4"/>
                </a:solidFill>
              </a:rPr>
              <a:t> 18.38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24CE0E5-EC7A-CC4D-A9BD-AAA7D4277F8C}"/>
              </a:ext>
            </a:extLst>
          </p:cNvPr>
          <p:cNvSpPr txBox="1"/>
          <p:nvPr/>
        </p:nvSpPr>
        <p:spPr>
          <a:xfrm>
            <a:off x="19166" y="3384555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Zc</a:t>
            </a:r>
            <a:r>
              <a:rPr lang="pt-BR" sz="1400" dirty="0">
                <a:solidFill>
                  <a:schemeClr val="accent4"/>
                </a:solidFill>
              </a:rPr>
              <a:t> 4.10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A1FA183-C9FD-6546-8173-8C2D7A3D6007}"/>
              </a:ext>
            </a:extLst>
          </p:cNvPr>
          <p:cNvSpPr txBox="1"/>
          <p:nvPr/>
        </p:nvSpPr>
        <p:spPr>
          <a:xfrm>
            <a:off x="11527698" y="3160811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Ap</a:t>
            </a:r>
            <a:r>
              <a:rPr lang="pt-BR" sz="1400" dirty="0">
                <a:solidFill>
                  <a:schemeClr val="accent4"/>
                </a:solidFill>
              </a:rPr>
              <a:t> 1.6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A35ECF2D-9F7B-FE46-9E25-3328DFC6D463}"/>
              </a:ext>
            </a:extLst>
          </p:cNvPr>
          <p:cNvSpPr txBox="1"/>
          <p:nvPr/>
        </p:nvSpPr>
        <p:spPr>
          <a:xfrm>
            <a:off x="11525627" y="3692332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Dn</a:t>
            </a:r>
            <a:r>
              <a:rPr lang="pt-BR" sz="1400" dirty="0">
                <a:solidFill>
                  <a:schemeClr val="accent4"/>
                </a:solidFill>
              </a:rPr>
              <a:t> 7.10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35942E1-9537-0047-927F-B69448BDC048}"/>
              </a:ext>
            </a:extLst>
          </p:cNvPr>
          <p:cNvSpPr txBox="1"/>
          <p:nvPr/>
        </p:nvSpPr>
        <p:spPr>
          <a:xfrm>
            <a:off x="19166" y="3053024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Jo</a:t>
            </a:r>
            <a:r>
              <a:rPr lang="pt-BR" sz="1400" dirty="0">
                <a:solidFill>
                  <a:schemeClr val="accent4"/>
                </a:solidFill>
              </a:rPr>
              <a:t> 1.29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8B2CBAB-EA9D-0C40-832C-9F9685F38FCD}"/>
              </a:ext>
            </a:extLst>
          </p:cNvPr>
          <p:cNvSpPr txBox="1"/>
          <p:nvPr/>
        </p:nvSpPr>
        <p:spPr>
          <a:xfrm>
            <a:off x="19166" y="3701490"/>
            <a:ext cx="8824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At 2.32-36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Jo</a:t>
            </a:r>
            <a:r>
              <a:rPr lang="pt-BR" sz="1400" dirty="0">
                <a:solidFill>
                  <a:schemeClr val="accent4"/>
                </a:solidFill>
              </a:rPr>
              <a:t> 7.39</a:t>
            </a:r>
          </a:p>
        </p:txBody>
      </p:sp>
    </p:spTree>
    <p:extLst>
      <p:ext uri="{BB962C8B-B14F-4D97-AF65-F5344CB8AC3E}">
        <p14:creationId xmlns:p14="http://schemas.microsoft.com/office/powerpoint/2010/main" val="2118796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VISÃO DO LIVRO SELADO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BA6EDE4-04D7-4243-BE08-70B4C81A8A04}"/>
              </a:ext>
            </a:extLst>
          </p:cNvPr>
          <p:cNvSpPr/>
          <p:nvPr/>
        </p:nvSpPr>
        <p:spPr>
          <a:xfrm>
            <a:off x="640973" y="1393095"/>
            <a:ext cx="4996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 DIGNIDADE DE DEUS PELA CRIAÇÃO E REDENÇÃO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C0A4415-5E1C-B24A-A69A-B5BA027E1944}"/>
              </a:ext>
            </a:extLst>
          </p:cNvPr>
          <p:cNvSpPr txBox="1"/>
          <p:nvPr/>
        </p:nvSpPr>
        <p:spPr>
          <a:xfrm>
            <a:off x="6191883" y="2420084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accent4"/>
                </a:solidFill>
              </a:rPr>
              <a:t>FILHO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5AE2249-F6EF-DA43-A431-AF436303DE36}"/>
              </a:ext>
            </a:extLst>
          </p:cNvPr>
          <p:cNvSpPr txBox="1"/>
          <p:nvPr/>
        </p:nvSpPr>
        <p:spPr>
          <a:xfrm>
            <a:off x="4988118" y="2420084"/>
            <a:ext cx="49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accent4"/>
                </a:solidFill>
              </a:rPr>
              <a:t>PAI</a:t>
            </a:r>
          </a:p>
        </p:txBody>
      </p:sp>
      <p:sp>
        <p:nvSpPr>
          <p:cNvPr id="3" name="Seta para Cima 2">
            <a:extLst>
              <a:ext uri="{FF2B5EF4-FFF2-40B4-BE49-F238E27FC236}">
                <a16:creationId xmlns:a16="http://schemas.microsoft.com/office/drawing/2014/main" id="{1E9D88DF-C541-E948-9EBE-0539D9BD8D23}"/>
              </a:ext>
            </a:extLst>
          </p:cNvPr>
          <p:cNvSpPr/>
          <p:nvPr/>
        </p:nvSpPr>
        <p:spPr>
          <a:xfrm>
            <a:off x="4981307" y="2906535"/>
            <a:ext cx="457200" cy="1678165"/>
          </a:xfrm>
          <a:prstGeom prst="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 para Cima 10">
            <a:extLst>
              <a:ext uri="{FF2B5EF4-FFF2-40B4-BE49-F238E27FC236}">
                <a16:creationId xmlns:a16="http://schemas.microsoft.com/office/drawing/2014/main" id="{BF0B6837-A6F3-104C-926C-1E9A869CEE3D}"/>
              </a:ext>
            </a:extLst>
          </p:cNvPr>
          <p:cNvSpPr/>
          <p:nvPr/>
        </p:nvSpPr>
        <p:spPr>
          <a:xfrm>
            <a:off x="6338546" y="2906535"/>
            <a:ext cx="457200" cy="1678165"/>
          </a:xfrm>
          <a:prstGeom prst="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54BD24B-D304-3843-B4F2-77068FA62B51}"/>
              </a:ext>
            </a:extLst>
          </p:cNvPr>
          <p:cNvSpPr txBox="1"/>
          <p:nvPr/>
        </p:nvSpPr>
        <p:spPr>
          <a:xfrm>
            <a:off x="4686077" y="4701819"/>
            <a:ext cx="1047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accent4"/>
                </a:solidFill>
              </a:rPr>
              <a:t>CRIAÇÃO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294147C-6A08-9041-AE7E-7E1EC7022447}"/>
              </a:ext>
            </a:extLst>
          </p:cNvPr>
          <p:cNvSpPr txBox="1"/>
          <p:nvPr/>
        </p:nvSpPr>
        <p:spPr>
          <a:xfrm>
            <a:off x="5941782" y="4705670"/>
            <a:ext cx="1250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accent4"/>
                </a:solidFill>
              </a:rPr>
              <a:t>REDENÇÃO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F5DB593-2F06-FE49-80DF-973F02974808}"/>
              </a:ext>
            </a:extLst>
          </p:cNvPr>
          <p:cNvSpPr/>
          <p:nvPr/>
        </p:nvSpPr>
        <p:spPr>
          <a:xfrm>
            <a:off x="7940321" y="2729954"/>
            <a:ext cx="347255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19</a:t>
            </a:r>
            <a:r>
              <a:rPr lang="pt-BR" dirty="0"/>
              <a:t>a saber, que </a:t>
            </a:r>
            <a:r>
              <a:rPr lang="pt-BR" dirty="0">
                <a:solidFill>
                  <a:schemeClr val="accent4"/>
                </a:solidFill>
              </a:rPr>
              <a:t>Deus estava em Cristo reconciliando consigo o mundo</a:t>
            </a:r>
            <a:r>
              <a:rPr lang="pt-BR" dirty="0"/>
              <a:t>, não imputando aos homens as suas transgressões, e nos confiou a palavra da reconciliação.</a:t>
            </a:r>
            <a:br>
              <a:rPr lang="pt-BR" dirty="0"/>
            </a:br>
            <a:r>
              <a:rPr lang="pt-BR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 Coríntios 5:19</a:t>
            </a:r>
            <a:endParaRPr lang="pt-BR" dirty="0">
              <a:effectLst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2478FB39-3C31-2B4B-9303-DFC906436EC0}"/>
              </a:ext>
            </a:extLst>
          </p:cNvPr>
          <p:cNvSpPr/>
          <p:nvPr/>
        </p:nvSpPr>
        <p:spPr>
          <a:xfrm>
            <a:off x="526951" y="2729954"/>
            <a:ext cx="347255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1</a:t>
            </a:r>
            <a:r>
              <a:rPr lang="pt-BR" dirty="0"/>
              <a:t>No princípio, criou </a:t>
            </a:r>
            <a:r>
              <a:rPr lang="pt-BR" dirty="0">
                <a:solidFill>
                  <a:schemeClr val="accent4"/>
                </a:solidFill>
              </a:rPr>
              <a:t>Deus</a:t>
            </a:r>
            <a:r>
              <a:rPr lang="pt-BR" dirty="0"/>
              <a:t> os céus e a terra.</a:t>
            </a:r>
            <a:br>
              <a:rPr lang="pt-BR" dirty="0"/>
            </a:br>
            <a:r>
              <a:rPr lang="pt-BR" baseline="30000" dirty="0"/>
              <a:t>2</a:t>
            </a:r>
            <a:r>
              <a:rPr lang="pt-BR" dirty="0"/>
              <a:t>A terra, porém, estava sem forma e vazia; havia trevas sobre a face do abismo, e o </a:t>
            </a:r>
            <a:r>
              <a:rPr lang="pt-BR" dirty="0">
                <a:solidFill>
                  <a:schemeClr val="accent4"/>
                </a:solidFill>
              </a:rPr>
              <a:t>Espírito de Deus </a:t>
            </a:r>
            <a:r>
              <a:rPr lang="pt-BR" dirty="0"/>
              <a:t>pairava por sobre as águas.</a:t>
            </a:r>
            <a:br>
              <a:rPr lang="pt-BR" dirty="0"/>
            </a:br>
            <a:r>
              <a:rPr lang="pt-BR" sz="14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Gênesis 1:1,2</a:t>
            </a:r>
            <a:endParaRPr lang="pt-BR" dirty="0"/>
          </a:p>
          <a:p>
            <a:endParaRPr lang="pt-BR" dirty="0">
              <a:effectLst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1162D72-9EE7-7F4C-8936-860D58126278}"/>
              </a:ext>
            </a:extLst>
          </p:cNvPr>
          <p:cNvSpPr/>
          <p:nvPr/>
        </p:nvSpPr>
        <p:spPr>
          <a:xfrm>
            <a:off x="4228363" y="1846965"/>
            <a:ext cx="3352800" cy="39751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76376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VISÃO DO LIVRO SELADO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877E156-DF30-654F-A9B2-FC61B66F6586}"/>
              </a:ext>
            </a:extLst>
          </p:cNvPr>
          <p:cNvSpPr/>
          <p:nvPr/>
        </p:nvSpPr>
        <p:spPr>
          <a:xfrm>
            <a:off x="2469931" y="2422709"/>
            <a:ext cx="671610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aseline="30000" dirty="0"/>
              <a:t>13</a:t>
            </a:r>
            <a:r>
              <a:rPr lang="pt-BR" sz="2400" dirty="0"/>
              <a:t>Então, ouvi </a:t>
            </a:r>
            <a:r>
              <a:rPr lang="pt-BR" sz="2400" u="sng" dirty="0">
                <a:solidFill>
                  <a:schemeClr val="accent4"/>
                </a:solidFill>
              </a:rPr>
              <a:t>que toda criatura que há no céu e sobre a terra, debaixo da terra e sobre o mar, e tudo o que neles há</a:t>
            </a:r>
            <a:r>
              <a:rPr lang="pt-BR" sz="2400" dirty="0"/>
              <a:t>, estava dizendo: Àquele que está </a:t>
            </a:r>
            <a:r>
              <a:rPr lang="pt-BR" sz="2400" dirty="0">
                <a:solidFill>
                  <a:schemeClr val="bg1"/>
                </a:solidFill>
                <a:highlight>
                  <a:srgbClr val="FFFF00"/>
                </a:highlight>
              </a:rPr>
              <a:t>sentado</a:t>
            </a:r>
            <a:r>
              <a:rPr lang="pt-BR" sz="2400" dirty="0"/>
              <a:t> no </a:t>
            </a:r>
            <a:r>
              <a:rPr lang="pt-BR" sz="2400" dirty="0">
                <a:solidFill>
                  <a:schemeClr val="bg1"/>
                </a:solidFill>
                <a:highlight>
                  <a:srgbClr val="FFFF00"/>
                </a:highlight>
              </a:rPr>
              <a:t>trono</a:t>
            </a:r>
            <a:r>
              <a:rPr lang="pt-BR" sz="2400" dirty="0"/>
              <a:t> e ao </a:t>
            </a:r>
            <a:r>
              <a:rPr lang="pt-BR" sz="2400" dirty="0">
                <a:solidFill>
                  <a:schemeClr val="bg1"/>
                </a:solidFill>
                <a:highlight>
                  <a:srgbClr val="FFFF00"/>
                </a:highlight>
              </a:rPr>
              <a:t>Cordeiro</a:t>
            </a:r>
            <a:r>
              <a:rPr lang="pt-BR" sz="2400" dirty="0"/>
              <a:t>, </a:t>
            </a:r>
            <a:r>
              <a:rPr lang="pt-BR" sz="2400" u="sng" dirty="0">
                <a:solidFill>
                  <a:schemeClr val="accent4"/>
                </a:solidFill>
              </a:rPr>
              <a:t>seja o louvor, e a honra, e a glória, e o domínio</a:t>
            </a:r>
            <a:r>
              <a:rPr lang="pt-BR" sz="2400" dirty="0"/>
              <a:t> pelos </a:t>
            </a:r>
            <a:r>
              <a:rPr lang="pt-BR" sz="2400" dirty="0">
                <a:solidFill>
                  <a:schemeClr val="bg1"/>
                </a:solidFill>
                <a:highlight>
                  <a:srgbClr val="FFFF00"/>
                </a:highlight>
              </a:rPr>
              <a:t>séculos dos séculos</a:t>
            </a:r>
            <a:r>
              <a:rPr lang="pt-BR" sz="2400" dirty="0"/>
              <a:t>.</a:t>
            </a:r>
            <a:br>
              <a:rPr lang="pt-BR" sz="2400" dirty="0"/>
            </a:br>
            <a:r>
              <a:rPr lang="pt-BR" sz="2400" baseline="30000" dirty="0"/>
              <a:t>14</a:t>
            </a:r>
            <a:r>
              <a:rPr lang="pt-BR" sz="2400" dirty="0"/>
              <a:t>E os quatro </a:t>
            </a:r>
            <a:r>
              <a:rPr lang="pt-BR" sz="2400" dirty="0">
                <a:solidFill>
                  <a:schemeClr val="bg1"/>
                </a:solidFill>
                <a:highlight>
                  <a:srgbClr val="FFFF00"/>
                </a:highlight>
              </a:rPr>
              <a:t>seres viventes </a:t>
            </a:r>
            <a:r>
              <a:rPr lang="pt-BR" sz="2400" dirty="0"/>
              <a:t>respondiam: Amém! Também os </a:t>
            </a:r>
            <a:r>
              <a:rPr lang="pt-BR" sz="2400" dirty="0">
                <a:solidFill>
                  <a:schemeClr val="bg1"/>
                </a:solidFill>
                <a:highlight>
                  <a:srgbClr val="FFFF00"/>
                </a:highlight>
              </a:rPr>
              <a:t>anciãos</a:t>
            </a:r>
            <a:r>
              <a:rPr lang="pt-BR" sz="2400" dirty="0"/>
              <a:t> prostraram-se e </a:t>
            </a:r>
            <a:r>
              <a:rPr lang="pt-BR" sz="2400" u="sng" dirty="0">
                <a:solidFill>
                  <a:schemeClr val="accent4"/>
                </a:solidFill>
              </a:rPr>
              <a:t>adoraram</a:t>
            </a:r>
            <a:r>
              <a:rPr lang="pt-BR" sz="2400" dirty="0"/>
              <a:t>.</a:t>
            </a:r>
            <a:br>
              <a:rPr lang="pt-BR" sz="2400" dirty="0"/>
            </a:b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5:13,14</a:t>
            </a:r>
            <a:endParaRPr lang="pt-BR" sz="2400" dirty="0">
              <a:effectLst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FF291F4-B0B3-1F47-85F1-7BF8FDB7E3D9}"/>
              </a:ext>
            </a:extLst>
          </p:cNvPr>
          <p:cNvSpPr/>
          <p:nvPr/>
        </p:nvSpPr>
        <p:spPr>
          <a:xfrm>
            <a:off x="640973" y="1393095"/>
            <a:ext cx="45125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LOUVOR E ADORAÇÃO AO CORDEIRO E AO PAI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3B6139A-E683-564B-95EC-6F6407C52F00}"/>
              </a:ext>
            </a:extLst>
          </p:cNvPr>
          <p:cNvSpPr txBox="1"/>
          <p:nvPr/>
        </p:nvSpPr>
        <p:spPr>
          <a:xfrm>
            <a:off x="1513882" y="2685646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Sl</a:t>
            </a:r>
            <a:r>
              <a:rPr lang="pt-BR" sz="1400" dirty="0">
                <a:solidFill>
                  <a:schemeClr val="accent4"/>
                </a:solidFill>
              </a:rPr>
              <a:t> 150.6</a:t>
            </a:r>
          </a:p>
        </p:txBody>
      </p:sp>
    </p:spTree>
    <p:extLst>
      <p:ext uri="{BB962C8B-B14F-4D97-AF65-F5344CB8AC3E}">
        <p14:creationId xmlns:p14="http://schemas.microsoft.com/office/powerpoint/2010/main" val="11574357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VISÃO DO LIVRO SELADO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61BB12ED-EB19-FE4D-96F5-E8A4954BAB42}"/>
              </a:ext>
            </a:extLst>
          </p:cNvPr>
          <p:cNvCxnSpPr>
            <a:cxnSpLocks/>
          </p:cNvCxnSpPr>
          <p:nvPr/>
        </p:nvCxnSpPr>
        <p:spPr>
          <a:xfrm>
            <a:off x="1431736" y="4102100"/>
            <a:ext cx="9328527" cy="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B62F8D8-77B2-5649-A37B-CEAE3DF68501}"/>
              </a:ext>
            </a:extLst>
          </p:cNvPr>
          <p:cNvSpPr txBox="1"/>
          <p:nvPr/>
        </p:nvSpPr>
        <p:spPr>
          <a:xfrm>
            <a:off x="1130300" y="2806700"/>
            <a:ext cx="132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4"/>
                </a:solidFill>
              </a:rPr>
              <a:t>LOUVOR A DEUS PELA CRIAÇÃO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47E33DD-0559-AF47-9DF8-DA9E171A21C3}"/>
              </a:ext>
            </a:extLst>
          </p:cNvPr>
          <p:cNvSpPr txBox="1"/>
          <p:nvPr/>
        </p:nvSpPr>
        <p:spPr>
          <a:xfrm>
            <a:off x="9706163" y="2671832"/>
            <a:ext cx="16222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4"/>
                </a:solidFill>
              </a:rPr>
              <a:t>LOUVOR A DEUS PELA ETERNIDADE</a:t>
            </a: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5837486B-15D2-3A4E-A88F-9C7E48772805}"/>
              </a:ext>
            </a:extLst>
          </p:cNvPr>
          <p:cNvCxnSpPr>
            <a:cxnSpLocks/>
          </p:cNvCxnSpPr>
          <p:nvPr/>
        </p:nvCxnSpPr>
        <p:spPr>
          <a:xfrm>
            <a:off x="6095999" y="2062232"/>
            <a:ext cx="0" cy="92333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5C5AA5C0-7018-8F42-8B3E-731ACC9A6265}"/>
              </a:ext>
            </a:extLst>
          </p:cNvPr>
          <p:cNvCxnSpPr>
            <a:cxnSpLocks/>
          </p:cNvCxnSpPr>
          <p:nvPr/>
        </p:nvCxnSpPr>
        <p:spPr>
          <a:xfrm>
            <a:off x="5765799" y="2341632"/>
            <a:ext cx="6604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2F314144-38AC-E644-AD3D-ADAF6C57F39E}"/>
              </a:ext>
            </a:extLst>
          </p:cNvPr>
          <p:cNvCxnSpPr/>
          <p:nvPr/>
        </p:nvCxnSpPr>
        <p:spPr>
          <a:xfrm flipV="1">
            <a:off x="4787900" y="2929930"/>
            <a:ext cx="800100" cy="80010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56C78EA3-B5D7-9845-87F1-7F48E905B244}"/>
              </a:ext>
            </a:extLst>
          </p:cNvPr>
          <p:cNvCxnSpPr/>
          <p:nvPr/>
        </p:nvCxnSpPr>
        <p:spPr>
          <a:xfrm flipV="1">
            <a:off x="4794250" y="3048531"/>
            <a:ext cx="800100" cy="80010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25345936-944D-2140-B369-D8C38E61FCA7}"/>
              </a:ext>
            </a:extLst>
          </p:cNvPr>
          <p:cNvCxnSpPr/>
          <p:nvPr/>
        </p:nvCxnSpPr>
        <p:spPr>
          <a:xfrm>
            <a:off x="6603999" y="3086631"/>
            <a:ext cx="711201" cy="71120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A8A723AC-80BE-6A49-8365-BC2FFAEF24FA}"/>
              </a:ext>
            </a:extLst>
          </p:cNvPr>
          <p:cNvCxnSpPr/>
          <p:nvPr/>
        </p:nvCxnSpPr>
        <p:spPr>
          <a:xfrm>
            <a:off x="6565899" y="2930461"/>
            <a:ext cx="711201" cy="71120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1DB5D04D-E9E0-364C-B806-16CDD29748E5}"/>
              </a:ext>
            </a:extLst>
          </p:cNvPr>
          <p:cNvSpPr txBox="1"/>
          <p:nvPr/>
        </p:nvSpPr>
        <p:spPr>
          <a:xfrm>
            <a:off x="5435599" y="4406369"/>
            <a:ext cx="132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4"/>
                </a:solidFill>
              </a:rPr>
              <a:t>EXALTAÇÃO DA CRUZ DE CRISTO</a:t>
            </a:r>
          </a:p>
        </p:txBody>
      </p:sp>
    </p:spTree>
    <p:extLst>
      <p:ext uri="{BB962C8B-B14F-4D97-AF65-F5344CB8AC3E}">
        <p14:creationId xmlns:p14="http://schemas.microsoft.com/office/powerpoint/2010/main" val="1236705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B97CC795-A456-3841-B0B0-2C0D910EE27D}"/>
              </a:ext>
            </a:extLst>
          </p:cNvPr>
          <p:cNvSpPr txBox="1">
            <a:spLocks/>
          </p:cNvSpPr>
          <p:nvPr/>
        </p:nvSpPr>
        <p:spPr>
          <a:xfrm>
            <a:off x="640973" y="541460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PRÓXIMOS ESTUDOS</a:t>
            </a:r>
          </a:p>
        </p:txBody>
      </p:sp>
      <p:sp>
        <p:nvSpPr>
          <p:cNvPr id="14" name="Espaço Reservado para Conteúdo 8">
            <a:extLst>
              <a:ext uri="{FF2B5EF4-FFF2-40B4-BE49-F238E27FC236}">
                <a16:creationId xmlns:a16="http://schemas.microsoft.com/office/drawing/2014/main" id="{21194CB5-2E50-2447-BCF1-26B70F76D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973" y="1799420"/>
            <a:ext cx="10712827" cy="451712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pt-BR" sz="2000" strike="sngStrike" dirty="0">
                <a:solidFill>
                  <a:schemeClr val="accent4"/>
                </a:solidFill>
              </a:rPr>
              <a:t>Introdução ao Livro e Capitulo 1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strike="sngStrike" dirty="0">
                <a:solidFill>
                  <a:schemeClr val="accent4"/>
                </a:solidFill>
              </a:rPr>
              <a:t>As Sete Igrejas (2 - 3.22)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strike="sngStrike" dirty="0">
                <a:solidFill>
                  <a:schemeClr val="accent4"/>
                </a:solidFill>
              </a:rPr>
              <a:t>O Trono de Deus e do Cordeiro ( 4 – 5 )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>
                <a:solidFill>
                  <a:schemeClr val="accent4"/>
                </a:solidFill>
              </a:rPr>
              <a:t>Os Sete Selos (6 – 8.1)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As Sete Trombetas 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O Grande Conflito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As 7 últimas pragas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A Queda de Babilônia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O Milênio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A Nova Jerusalém</a:t>
            </a:r>
          </a:p>
        </p:txBody>
      </p:sp>
    </p:spTree>
    <p:extLst>
      <p:ext uri="{BB962C8B-B14F-4D97-AF65-F5344CB8AC3E}">
        <p14:creationId xmlns:p14="http://schemas.microsoft.com/office/powerpoint/2010/main" val="3091595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4931</TotalTime>
  <Words>2145</Words>
  <Application>Microsoft Macintosh PowerPoint</Application>
  <PresentationFormat>Widescreen</PresentationFormat>
  <Paragraphs>183</Paragraphs>
  <Slides>22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Corbel</vt:lpstr>
      <vt:lpstr>Tema do Office</vt:lpstr>
      <vt:lpstr>Apresentação do PowerPoint</vt:lpstr>
      <vt:lpstr>EPISÓDIO 03</vt:lpstr>
      <vt:lpstr>Apresentação do PowerPoint</vt:lpstr>
      <vt:lpstr>EPISÓDIO 03</vt:lpstr>
      <vt:lpstr>EPISÓDIO 03</vt:lpstr>
      <vt:lpstr>EPISÓDIO 08</vt:lpstr>
      <vt:lpstr>Apresentação do PowerPoint</vt:lpstr>
      <vt:lpstr>EPISÓDIO 03</vt:lpstr>
      <vt:lpstr>EPISÓDIO 03</vt:lpstr>
      <vt:lpstr>EPISÓDIO 03</vt:lpstr>
      <vt:lpstr>Apresentação do PowerPoint</vt:lpstr>
      <vt:lpstr>Apresentação do PowerPoint</vt:lpstr>
      <vt:lpstr>Apresentação do PowerPoint</vt:lpstr>
      <vt:lpstr>EPISÓDIO 03</vt:lpstr>
      <vt:lpstr>Apresentação do PowerPoint</vt:lpstr>
      <vt:lpstr>EPISÓDIO 03</vt:lpstr>
      <vt:lpstr>EPISÓDIO 03</vt:lpstr>
      <vt:lpstr>EPISÓDIO 03</vt:lpstr>
      <vt:lpstr>EPISÓDIO 03</vt:lpstr>
      <vt:lpstr>EPISÓDIO 03</vt:lpstr>
      <vt:lpstr>EPISÓDIO 03</vt:lpstr>
      <vt:lpstr>ESTUDOS INTRODUTÓRIOS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EA - Miguel Caetano Magalhães</dc:creator>
  <cp:lastModifiedBy>EA - Miguel Caetano Magalhães</cp:lastModifiedBy>
  <cp:revision>128</cp:revision>
  <dcterms:created xsi:type="dcterms:W3CDTF">2021-04-09T17:42:29Z</dcterms:created>
  <dcterms:modified xsi:type="dcterms:W3CDTF">2021-10-02T18:52:24Z</dcterms:modified>
</cp:coreProperties>
</file>