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387" r:id="rId4"/>
    <p:sldId id="454" r:id="rId5"/>
    <p:sldId id="400" r:id="rId6"/>
    <p:sldId id="405" r:id="rId7"/>
    <p:sldId id="435" r:id="rId8"/>
    <p:sldId id="404" r:id="rId9"/>
    <p:sldId id="455" r:id="rId10"/>
    <p:sldId id="427" r:id="rId11"/>
    <p:sldId id="456" r:id="rId12"/>
    <p:sldId id="444" r:id="rId13"/>
    <p:sldId id="457" r:id="rId14"/>
    <p:sldId id="464" r:id="rId15"/>
    <p:sldId id="462" r:id="rId16"/>
    <p:sldId id="459" r:id="rId17"/>
    <p:sldId id="449" r:id="rId18"/>
    <p:sldId id="461" r:id="rId19"/>
    <p:sldId id="460" r:id="rId20"/>
    <p:sldId id="458" r:id="rId21"/>
    <p:sldId id="463" r:id="rId22"/>
    <p:sldId id="39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4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7"/>
    <p:restoredTop sz="94830"/>
  </p:normalViewPr>
  <p:slideViewPr>
    <p:cSldViewPr snapToGrid="0" snapToObjects="1">
      <p:cViewPr varScale="1">
        <p:scale>
          <a:sx n="104" d="100"/>
          <a:sy n="104" d="100"/>
        </p:scale>
        <p:origin x="22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89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268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179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870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790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270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70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154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61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81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512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15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346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0378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17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8/2-7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ap/8/8-13+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9/1-12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9/13-21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0/1-11+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1/14+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1/14-19+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preta e branca de uma vaca&#10;&#10;Descrição gerada automaticamente">
            <a:extLst>
              <a:ext uri="{FF2B5EF4-FFF2-40B4-BE49-F238E27FC236}">
                <a16:creationId xmlns:a16="http://schemas.microsoft.com/office/drawing/2014/main" id="{E550DC96-15FE-6849-8395-B87C614CD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968" y="-447830"/>
            <a:ext cx="12276944" cy="76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TOQUE DAS 7 TROMBETAS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AS 4 PRIMEIRAS TROMBETAS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5ª e 6ª  TROMBETA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7ª  TROMBETA</a:t>
            </a:r>
          </a:p>
          <a:p>
            <a:r>
              <a:rPr lang="pt-BR" sz="2200" dirty="0">
                <a:latin typeface="Corbel" panose="020B0503020204020204" pitchFamily="34" charset="0"/>
              </a:rPr>
              <a:t>A MISSÃO DO POVO DE DEUS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MENSAGEM DO LIVRINHO ABERTO E A EXPERIÊNCIA DE JOÃO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MENSAGEM DO POVO DE DEUS: SANTUÁRIO CELESTIAL, SALVAÇÃO E JUÍZO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EXPERIÊNCIA DO POVO DE DEUS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TOQUE DAS TROMBETAS</a:t>
            </a:r>
            <a:b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 A MISSÃO DO POVO DE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venth seal: The silence in heaven, the trumpet and angelic activities">
            <a:extLst>
              <a:ext uri="{FF2B5EF4-FFF2-40B4-BE49-F238E27FC236}">
                <a16:creationId xmlns:a16="http://schemas.microsoft.com/office/drawing/2014/main" id="{D1D23E5F-1FC1-0C4F-B742-53F5CC1A7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3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12 ideias de Josué | fisiculturismo, citações de fitness motivacionais, lee  jeffries">
            <a:extLst>
              <a:ext uri="{FF2B5EF4-FFF2-40B4-BE49-F238E27FC236}">
                <a16:creationId xmlns:a16="http://schemas.microsoft.com/office/drawing/2014/main" id="{D4EA47A4-6B09-8843-85AB-78FB5D4AF3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9" b="30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207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TOQUE DAS TROMBETAS</a:t>
            </a:r>
            <a:b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 A MISSÃO DO POVO DE DEUS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4945063"/>
          </a:xfrm>
        </p:spPr>
        <p:txBody>
          <a:bodyPr anchor="ctr">
            <a:normAutofit/>
          </a:bodyPr>
          <a:lstStyle/>
          <a:p>
            <a:r>
              <a:rPr lang="pt-BR" sz="2000" dirty="0"/>
              <a:t>O que você pode observar de interessante no estudo destes capítulos?</a:t>
            </a:r>
          </a:p>
          <a:p>
            <a:r>
              <a:rPr lang="pt-BR" sz="2000" dirty="0"/>
              <a:t>O que mais te chamou atenção neste estudo?</a:t>
            </a:r>
          </a:p>
          <a:p>
            <a:r>
              <a:rPr lang="pt-BR" sz="2000" dirty="0"/>
              <a:t>Que lições você pode extrair para aplicar em sua vida?</a:t>
            </a:r>
          </a:p>
          <a:p>
            <a:r>
              <a:rPr lang="pt-BR" sz="2000" dirty="0"/>
              <a:t>Você conseguiu observar e aplicar as 8 chaves de interpretação?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8054CB-21E1-D04B-9B39-B7834808847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39F94C-B793-B641-B3ED-6CFEDA3EBA5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153C61-B42F-0947-A2AA-37865CFC1168}"/>
              </a:ext>
            </a:extLst>
          </p:cNvPr>
          <p:cNvSpPr/>
          <p:nvPr/>
        </p:nvSpPr>
        <p:spPr>
          <a:xfrm>
            <a:off x="838200" y="2164834"/>
            <a:ext cx="4937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DESCOBERTAS NO ESTUDO  DOS CAPÍTULOS 8.2-11</a:t>
            </a:r>
          </a:p>
        </p:txBody>
      </p:sp>
    </p:spTree>
    <p:extLst>
      <p:ext uri="{BB962C8B-B14F-4D97-AF65-F5344CB8AC3E}">
        <p14:creationId xmlns:p14="http://schemas.microsoft.com/office/powerpoint/2010/main" val="238736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FLUXO DOS EVENTOS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6" name="Seta para Baixo 5">
            <a:extLst>
              <a:ext uri="{FF2B5EF4-FFF2-40B4-BE49-F238E27FC236}">
                <a16:creationId xmlns:a16="http://schemas.microsoft.com/office/drawing/2014/main" id="{D6046DB3-252E-A044-8C98-E8585D87EEF0}"/>
              </a:ext>
            </a:extLst>
          </p:cNvPr>
          <p:cNvSpPr/>
          <p:nvPr/>
        </p:nvSpPr>
        <p:spPr>
          <a:xfrm>
            <a:off x="11743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Baixo 28">
            <a:extLst>
              <a:ext uri="{FF2B5EF4-FFF2-40B4-BE49-F238E27FC236}">
                <a16:creationId xmlns:a16="http://schemas.microsoft.com/office/drawing/2014/main" id="{0B4BD7EC-6136-B04D-AD80-475AB3269983}"/>
              </a:ext>
            </a:extLst>
          </p:cNvPr>
          <p:cNvSpPr/>
          <p:nvPr/>
        </p:nvSpPr>
        <p:spPr>
          <a:xfrm>
            <a:off x="22030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Baixo 29">
            <a:extLst>
              <a:ext uri="{FF2B5EF4-FFF2-40B4-BE49-F238E27FC236}">
                <a16:creationId xmlns:a16="http://schemas.microsoft.com/office/drawing/2014/main" id="{76C45B8B-A949-BB4D-9141-E85AD1C1D8B5}"/>
              </a:ext>
            </a:extLst>
          </p:cNvPr>
          <p:cNvSpPr/>
          <p:nvPr/>
        </p:nvSpPr>
        <p:spPr>
          <a:xfrm>
            <a:off x="3231772" y="2197620"/>
            <a:ext cx="596900" cy="2527300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4"/>
              </a:solidFill>
            </a:endParaRPr>
          </a:p>
        </p:txBody>
      </p:sp>
      <p:sp>
        <p:nvSpPr>
          <p:cNvPr id="31" name="Seta para Baixo 30">
            <a:extLst>
              <a:ext uri="{FF2B5EF4-FFF2-40B4-BE49-F238E27FC236}">
                <a16:creationId xmlns:a16="http://schemas.microsoft.com/office/drawing/2014/main" id="{35FB9660-C732-BD41-8556-E3BAC4727D5F}"/>
              </a:ext>
            </a:extLst>
          </p:cNvPr>
          <p:cNvSpPr/>
          <p:nvPr/>
        </p:nvSpPr>
        <p:spPr>
          <a:xfrm>
            <a:off x="42604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9EE6A3E-E86D-5A44-A466-D31300A7FEA9}"/>
              </a:ext>
            </a:extLst>
          </p:cNvPr>
          <p:cNvSpPr txBox="1"/>
          <p:nvPr/>
        </p:nvSpPr>
        <p:spPr>
          <a:xfrm>
            <a:off x="9648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</a:t>
            </a:r>
            <a:br>
              <a:rPr lang="pt-BR" sz="1200" b="1" dirty="0"/>
            </a:br>
            <a:r>
              <a:rPr lang="pt-BR" sz="1200" b="1" dirty="0"/>
              <a:t>IGREJAS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366C5A71-204F-E647-9391-6403EB245D47}"/>
              </a:ext>
            </a:extLst>
          </p:cNvPr>
          <p:cNvSpPr txBox="1"/>
          <p:nvPr/>
        </p:nvSpPr>
        <p:spPr>
          <a:xfrm>
            <a:off x="19935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OS 7</a:t>
            </a:r>
            <a:br>
              <a:rPr lang="pt-BR" sz="1200" b="1" dirty="0"/>
            </a:br>
            <a:r>
              <a:rPr lang="pt-BR" sz="1200" b="1" dirty="0"/>
              <a:t> SELOS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B0474AF-BB2F-B74D-B619-56E3290DF5C3}"/>
              </a:ext>
            </a:extLst>
          </p:cNvPr>
          <p:cNvSpPr txBox="1"/>
          <p:nvPr/>
        </p:nvSpPr>
        <p:spPr>
          <a:xfrm>
            <a:off x="30222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TROMBETAS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C7124A-EB85-6743-B17D-37CBCD15206A}"/>
              </a:ext>
            </a:extLst>
          </p:cNvPr>
          <p:cNvSpPr txBox="1"/>
          <p:nvPr/>
        </p:nvSpPr>
        <p:spPr>
          <a:xfrm>
            <a:off x="40509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GRANDE CONFLITO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571AD80-F898-134C-9924-A03C80854A50}"/>
              </a:ext>
            </a:extLst>
          </p:cNvPr>
          <p:cNvSpPr txBox="1"/>
          <p:nvPr/>
        </p:nvSpPr>
        <p:spPr>
          <a:xfrm>
            <a:off x="1015245" y="5417283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PORÇÃO HISTÓRICA</a:t>
            </a:r>
          </a:p>
        </p:txBody>
      </p:sp>
      <p:sp>
        <p:nvSpPr>
          <p:cNvPr id="36" name="Seta para Baixo 35">
            <a:extLst>
              <a:ext uri="{FF2B5EF4-FFF2-40B4-BE49-F238E27FC236}">
                <a16:creationId xmlns:a16="http://schemas.microsoft.com/office/drawing/2014/main" id="{263FEB82-5363-C241-B256-850233E80D10}"/>
              </a:ext>
            </a:extLst>
          </p:cNvPr>
          <p:cNvSpPr/>
          <p:nvPr/>
        </p:nvSpPr>
        <p:spPr>
          <a:xfrm rot="16200000">
            <a:off x="9353737" y="1561858"/>
            <a:ext cx="596900" cy="902079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7" name="Seta para Baixo 36">
            <a:extLst>
              <a:ext uri="{FF2B5EF4-FFF2-40B4-BE49-F238E27FC236}">
                <a16:creationId xmlns:a16="http://schemas.microsoft.com/office/drawing/2014/main" id="{CF638634-93F5-B743-9A0F-04460D39C774}"/>
              </a:ext>
            </a:extLst>
          </p:cNvPr>
          <p:cNvSpPr/>
          <p:nvPr/>
        </p:nvSpPr>
        <p:spPr>
          <a:xfrm rot="16200000">
            <a:off x="9084053" y="2142446"/>
            <a:ext cx="596900" cy="144144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8" name="Seta para Baixo 37">
            <a:extLst>
              <a:ext uri="{FF2B5EF4-FFF2-40B4-BE49-F238E27FC236}">
                <a16:creationId xmlns:a16="http://schemas.microsoft.com/office/drawing/2014/main" id="{9B514CDF-ECAD-564F-8FA8-EEDF985E5413}"/>
              </a:ext>
            </a:extLst>
          </p:cNvPr>
          <p:cNvSpPr/>
          <p:nvPr/>
        </p:nvSpPr>
        <p:spPr>
          <a:xfrm rot="16200000">
            <a:off x="10780901" y="3935602"/>
            <a:ext cx="596900" cy="917195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9" name="Seta para Baixo 38">
            <a:extLst>
              <a:ext uri="{FF2B5EF4-FFF2-40B4-BE49-F238E27FC236}">
                <a16:creationId xmlns:a16="http://schemas.microsoft.com/office/drawing/2014/main" id="{8E8B51C0-D880-2846-998D-4391687E47B8}"/>
              </a:ext>
            </a:extLst>
          </p:cNvPr>
          <p:cNvSpPr/>
          <p:nvPr/>
        </p:nvSpPr>
        <p:spPr>
          <a:xfrm rot="16200000">
            <a:off x="10290553" y="2879046"/>
            <a:ext cx="596900" cy="144144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C6E02FD-2620-014E-A542-C527B9F63D87}"/>
              </a:ext>
            </a:extLst>
          </p:cNvPr>
          <p:cNvSpPr txBox="1"/>
          <p:nvPr/>
        </p:nvSpPr>
        <p:spPr>
          <a:xfrm>
            <a:off x="6943915" y="5385013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PORÇÃO ESCATOLÓGICA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0CB2FFE-5F5B-FC4E-8626-16487A9105B9}"/>
              </a:ext>
            </a:extLst>
          </p:cNvPr>
          <p:cNvSpPr txBox="1"/>
          <p:nvPr/>
        </p:nvSpPr>
        <p:spPr>
          <a:xfrm>
            <a:off x="6858000" y="2724670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QUEDA DE BABILÔNIA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0E0693DD-649B-544B-9635-607B9102A026}"/>
              </a:ext>
            </a:extLst>
          </p:cNvPr>
          <p:cNvSpPr txBox="1"/>
          <p:nvPr/>
        </p:nvSpPr>
        <p:spPr>
          <a:xfrm>
            <a:off x="6858000" y="1904509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AS 7 PRAGAS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A9F66A6-0167-C14C-A870-5048C403D62C}"/>
              </a:ext>
            </a:extLst>
          </p:cNvPr>
          <p:cNvSpPr txBox="1"/>
          <p:nvPr/>
        </p:nvSpPr>
        <p:spPr>
          <a:xfrm>
            <a:off x="6858000" y="3461270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O MILÊNIO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9A1223E-E133-C948-A850-50792E950E30}"/>
              </a:ext>
            </a:extLst>
          </p:cNvPr>
          <p:cNvSpPr txBox="1"/>
          <p:nvPr/>
        </p:nvSpPr>
        <p:spPr>
          <a:xfrm>
            <a:off x="6858000" y="4255699"/>
            <a:ext cx="1597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 NOVA JERUSALÉM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501E5A7-4274-2340-95B4-FC208365B966}"/>
              </a:ext>
            </a:extLst>
          </p:cNvPr>
          <p:cNvCxnSpPr/>
          <p:nvPr/>
        </p:nvCxnSpPr>
        <p:spPr>
          <a:xfrm>
            <a:off x="6096000" y="1238744"/>
            <a:ext cx="0" cy="4380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38347B9-222A-6F40-89BC-20059D510F2D}"/>
              </a:ext>
            </a:extLst>
          </p:cNvPr>
          <p:cNvSpPr txBox="1"/>
          <p:nvPr/>
        </p:nvSpPr>
        <p:spPr>
          <a:xfrm>
            <a:off x="1033918" y="5004096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2"/>
                </a:solidFill>
              </a:rPr>
              <a:t>TERMINAM COM VOLTA DE JESUS</a:t>
            </a:r>
          </a:p>
        </p:txBody>
      </p:sp>
    </p:spTree>
    <p:extLst>
      <p:ext uri="{BB962C8B-B14F-4D97-AF65-F5344CB8AC3E}">
        <p14:creationId xmlns:p14="http://schemas.microsoft.com/office/powerpoint/2010/main" val="3444829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CENAS INTRODUTORIAS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250652"/>
            <a:ext cx="4942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CENAS INTRODUTÓRIAS NO SANTUÁRIO CELESTIAL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BE0FBF4-777D-BE4D-A913-7F22EB3D4C99}"/>
              </a:ext>
            </a:extLst>
          </p:cNvPr>
          <p:cNvSpPr/>
          <p:nvPr/>
        </p:nvSpPr>
        <p:spPr>
          <a:xfrm>
            <a:off x="757766" y="2133600"/>
            <a:ext cx="7716199" cy="33612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E7989E9-D4AF-2D43-9C24-135046EB4D66}"/>
              </a:ext>
            </a:extLst>
          </p:cNvPr>
          <p:cNvSpPr/>
          <p:nvPr/>
        </p:nvSpPr>
        <p:spPr>
          <a:xfrm>
            <a:off x="757767" y="2133600"/>
            <a:ext cx="3361267" cy="33612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2582F37-5A2E-0740-A4AF-EA583EDCD9C0}"/>
              </a:ext>
            </a:extLst>
          </p:cNvPr>
          <p:cNvSpPr/>
          <p:nvPr/>
        </p:nvSpPr>
        <p:spPr>
          <a:xfrm>
            <a:off x="1816100" y="35030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7A5AEA4-B4F1-E44E-BFBC-CEB715823B61}"/>
              </a:ext>
            </a:extLst>
          </p:cNvPr>
          <p:cNvSpPr/>
          <p:nvPr/>
        </p:nvSpPr>
        <p:spPr>
          <a:xfrm>
            <a:off x="4648201" y="35030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7B0F94-A124-A94F-8BB4-BD31A75CB0C2}"/>
              </a:ext>
            </a:extLst>
          </p:cNvPr>
          <p:cNvSpPr/>
          <p:nvPr/>
        </p:nvSpPr>
        <p:spPr>
          <a:xfrm>
            <a:off x="6117167" y="23346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1DF3F7D-040C-A748-AE92-D1C940F82791}"/>
              </a:ext>
            </a:extLst>
          </p:cNvPr>
          <p:cNvSpPr/>
          <p:nvPr/>
        </p:nvSpPr>
        <p:spPr>
          <a:xfrm>
            <a:off x="6117167" y="46841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FB8B76B-4B2F-AB45-9EEF-B16954656039}"/>
              </a:ext>
            </a:extLst>
          </p:cNvPr>
          <p:cNvSpPr/>
          <p:nvPr/>
        </p:nvSpPr>
        <p:spPr>
          <a:xfrm>
            <a:off x="9221148" y="3429000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7F80642-61D2-3741-8506-E363D866E90D}"/>
              </a:ext>
            </a:extLst>
          </p:cNvPr>
          <p:cNvSpPr/>
          <p:nvPr/>
        </p:nvSpPr>
        <p:spPr>
          <a:xfrm>
            <a:off x="10811933" y="3429000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3985388-821D-514A-97F7-B92133A04D2F}"/>
              </a:ext>
            </a:extLst>
          </p:cNvPr>
          <p:cNvSpPr txBox="1"/>
          <p:nvPr/>
        </p:nvSpPr>
        <p:spPr>
          <a:xfrm>
            <a:off x="6790267" y="4761811"/>
            <a:ext cx="16224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1. Castiçal</a:t>
            </a:r>
            <a:br>
              <a:rPr lang="pt-BR" dirty="0"/>
            </a:br>
            <a:r>
              <a:rPr lang="pt-BR" sz="1200" dirty="0"/>
              <a:t>Mensagens as 7 igrejas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3CEC3CC-9749-6E47-8F01-F14A1B8B89CF}"/>
              </a:ext>
            </a:extLst>
          </p:cNvPr>
          <p:cNvSpPr txBox="1"/>
          <p:nvPr/>
        </p:nvSpPr>
        <p:spPr>
          <a:xfrm>
            <a:off x="6790267" y="2464540"/>
            <a:ext cx="17445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2. Mesa com os pães</a:t>
            </a:r>
            <a:br>
              <a:rPr lang="pt-BR" dirty="0"/>
            </a:br>
            <a:r>
              <a:rPr lang="pt-BR" sz="1200" dirty="0"/>
              <a:t>Os 7 selos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549F26-89A3-2E48-B9B1-FBE130DB6EAC}"/>
              </a:ext>
            </a:extLst>
          </p:cNvPr>
          <p:cNvSpPr txBox="1"/>
          <p:nvPr/>
        </p:nvSpPr>
        <p:spPr>
          <a:xfrm>
            <a:off x="5366727" y="3613175"/>
            <a:ext cx="13225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3. Altar de ouro</a:t>
            </a:r>
            <a:br>
              <a:rPr lang="pt-BR" dirty="0"/>
            </a:br>
            <a:r>
              <a:rPr lang="pt-BR" sz="1200" dirty="0"/>
              <a:t>As 7 trombetas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20ABD57-0108-F24D-9851-0266FDC01BC3}"/>
              </a:ext>
            </a:extLst>
          </p:cNvPr>
          <p:cNvSpPr txBox="1"/>
          <p:nvPr/>
        </p:nvSpPr>
        <p:spPr>
          <a:xfrm>
            <a:off x="2540376" y="3550439"/>
            <a:ext cx="15992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4. Arca do concerto</a:t>
            </a:r>
            <a:br>
              <a:rPr lang="pt-BR" dirty="0"/>
            </a:br>
            <a:r>
              <a:rPr lang="pt-BR" sz="1200" dirty="0"/>
              <a:t>O grande conflito</a:t>
            </a:r>
            <a:endParaRPr lang="pt-BR" dirty="0"/>
          </a:p>
        </p:txBody>
      </p:sp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9AE31593-BF2C-4149-A061-F909CE990F38}"/>
              </a:ext>
            </a:extLst>
          </p:cNvPr>
          <p:cNvSpPr/>
          <p:nvPr/>
        </p:nvSpPr>
        <p:spPr>
          <a:xfrm>
            <a:off x="8550995" y="4649197"/>
            <a:ext cx="1968062" cy="48621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7B99C5A-32DE-4E4C-8779-D2162CE924D9}"/>
              </a:ext>
            </a:extLst>
          </p:cNvPr>
          <p:cNvSpPr txBox="1"/>
          <p:nvPr/>
        </p:nvSpPr>
        <p:spPr>
          <a:xfrm>
            <a:off x="8961827" y="5237940"/>
            <a:ext cx="9520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5. As taças</a:t>
            </a:r>
            <a:br>
              <a:rPr lang="pt-BR" dirty="0"/>
            </a:br>
            <a:r>
              <a:rPr lang="pt-BR" sz="1200" dirty="0"/>
              <a:t>As 7 pragas</a:t>
            </a:r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6256EEC-67DB-F04F-8B15-C8A1B3372959}"/>
              </a:ext>
            </a:extLst>
          </p:cNvPr>
          <p:cNvSpPr txBox="1"/>
          <p:nvPr/>
        </p:nvSpPr>
        <p:spPr>
          <a:xfrm>
            <a:off x="10472098" y="2797268"/>
            <a:ext cx="1447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Altar de sacrifício</a:t>
            </a:r>
            <a:br>
              <a:rPr lang="pt-BR" sz="1400" dirty="0"/>
            </a:br>
            <a:r>
              <a:rPr lang="pt-BR" sz="1400" dirty="0"/>
              <a:t>Cruz de Cristo</a:t>
            </a:r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55A9E89-2B38-714F-A4BD-D3B15BD8DE23}"/>
              </a:ext>
            </a:extLst>
          </p:cNvPr>
          <p:cNvSpPr txBox="1"/>
          <p:nvPr/>
        </p:nvSpPr>
        <p:spPr>
          <a:xfrm>
            <a:off x="9329358" y="2832975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Pia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A18F12C-342C-404E-A614-50541EBB0B96}"/>
              </a:ext>
            </a:extLst>
          </p:cNvPr>
          <p:cNvSpPr txBox="1"/>
          <p:nvPr/>
        </p:nvSpPr>
        <p:spPr>
          <a:xfrm>
            <a:off x="9657626" y="1759684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PÁTIO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315B053-6E7F-5946-BAFB-BF65F36320C6}"/>
              </a:ext>
            </a:extLst>
          </p:cNvPr>
          <p:cNvSpPr txBox="1"/>
          <p:nvPr/>
        </p:nvSpPr>
        <p:spPr>
          <a:xfrm>
            <a:off x="5864665" y="1759684"/>
            <a:ext cx="155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LUGAR SANTO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25FA22F-991B-2D49-BB9F-756F3209D4D4}"/>
              </a:ext>
            </a:extLst>
          </p:cNvPr>
          <p:cNvSpPr txBox="1"/>
          <p:nvPr/>
        </p:nvSpPr>
        <p:spPr>
          <a:xfrm>
            <a:off x="1816100" y="1759684"/>
            <a:ext cx="210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LUGAR SANTÍSSIMO</a:t>
            </a:r>
          </a:p>
        </p:txBody>
      </p:sp>
    </p:spTree>
    <p:extLst>
      <p:ext uri="{BB962C8B-B14F-4D97-AF65-F5344CB8AC3E}">
        <p14:creationId xmlns:p14="http://schemas.microsoft.com/office/powerpoint/2010/main" val="2888987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TOQUE DAS SETE TROMBETAS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517938"/>
            <a:ext cx="4287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PARALELO ENTRE AS TROMBETAS E O SELOS</a:t>
            </a:r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AA42D511-CE3E-494E-AA4C-346315185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465695"/>
              </p:ext>
            </p:extLst>
          </p:nvPr>
        </p:nvGraphicFramePr>
        <p:xfrm>
          <a:off x="1473200" y="2048933"/>
          <a:ext cx="9144000" cy="397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335496092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309427527"/>
                    </a:ext>
                  </a:extLst>
                </a:gridCol>
              </a:tblGrid>
              <a:tr h="553316">
                <a:tc>
                  <a:txBody>
                    <a:bodyPr/>
                    <a:lstStyle/>
                    <a:p>
                      <a:r>
                        <a:rPr lang="pt-BR" dirty="0"/>
                        <a:t>OS SETE SELOS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AS SETE TROMBETAS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635793"/>
                  </a:ext>
                </a:extLst>
              </a:tr>
              <a:tr h="553316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Os quatro cavaleiros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As quatro primeiras trombetas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763792"/>
                  </a:ext>
                </a:extLst>
              </a:tr>
              <a:tr h="553316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quinto e sexto selo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primeiro e o segundo Ai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567591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accent4"/>
                          </a:solidFill>
                        </a:rPr>
                        <a:t>Selamento do povo de Deus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accent4"/>
                          </a:solidFill>
                        </a:rPr>
                        <a:t>O pequeno rolo, a medição do templo e as duas testemunhas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736803"/>
                  </a:ext>
                </a:extLst>
              </a:tr>
              <a:tr h="136434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sétimo selo, silencio no céu antes do julgamento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terceiro Ai, o tempo chegou para o julgamento e recompensa dos servos de Deus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07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588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TOQUE DAS SETE TROMBETAS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517938"/>
            <a:ext cx="9243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TROMBETAS E A VIDA RELIGIOSA E MILITAR DO POVO DE DEUS </a:t>
            </a:r>
            <a:r>
              <a:rPr lang="pt-BR" dirty="0">
                <a:solidFill>
                  <a:schemeClr val="accent4"/>
                </a:solidFill>
              </a:rPr>
              <a:t>(</a:t>
            </a:r>
            <a:r>
              <a:rPr lang="pt-BR" dirty="0" err="1">
                <a:solidFill>
                  <a:schemeClr val="accent4"/>
                </a:solidFill>
              </a:rPr>
              <a:t>Nm</a:t>
            </a:r>
            <a:r>
              <a:rPr lang="pt-BR" dirty="0">
                <a:solidFill>
                  <a:schemeClr val="accent4"/>
                </a:solidFill>
              </a:rPr>
              <a:t> 10; 2Cr 5.12-13;13.12-14)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93A24E-3B8C-904F-9BBC-76F8300745CF}"/>
              </a:ext>
            </a:extLst>
          </p:cNvPr>
          <p:cNvSpPr txBox="1"/>
          <p:nvPr/>
        </p:nvSpPr>
        <p:spPr>
          <a:xfrm>
            <a:off x="787791" y="2067951"/>
            <a:ext cx="10566009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TOQUE DAS 4 PRIMEIRAS TROMBETAS;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TOQUE DAS 5ª e 6ª  TROMBETAS;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/>
                </a:solidFill>
              </a:rPr>
              <a:t>(MENSAGEM E MISSÃO DO POVO DE DEUS);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TOQUE DO 7ª  TROMBETA.</a:t>
            </a:r>
          </a:p>
        </p:txBody>
      </p:sp>
    </p:spTree>
    <p:extLst>
      <p:ext uri="{BB962C8B-B14F-4D97-AF65-F5344CB8AC3E}">
        <p14:creationId xmlns:p14="http://schemas.microsoft.com/office/powerpoint/2010/main" val="3192754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AS 4 PRIMEIRAS TROMBETAS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40973" y="863105"/>
            <a:ext cx="545502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</a:t>
            </a:r>
            <a:r>
              <a:rPr lang="pt-BR" dirty="0"/>
              <a:t>Então, vi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anjos </a:t>
            </a:r>
            <a:r>
              <a:rPr lang="pt-BR" dirty="0"/>
              <a:t>que se acham em pé diante de Deus, e lhes foram dadas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trombetas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Veio outro anjo e ficou de pé junto ao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altar</a:t>
            </a:r>
            <a:r>
              <a:rPr lang="pt-BR" dirty="0"/>
              <a:t>, com um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incensário</a:t>
            </a:r>
            <a:r>
              <a:rPr lang="pt-BR" dirty="0"/>
              <a:t> de ouro, e foi-lhe dado muito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incenso</a:t>
            </a:r>
            <a:r>
              <a:rPr lang="pt-BR" dirty="0"/>
              <a:t> para </a:t>
            </a:r>
            <a:r>
              <a:rPr lang="pt-BR" dirty="0">
                <a:solidFill>
                  <a:schemeClr val="accent4"/>
                </a:solidFill>
              </a:rPr>
              <a:t>oferecê-lo com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orações de todos os santos </a:t>
            </a:r>
            <a:r>
              <a:rPr lang="pt-BR" dirty="0">
                <a:solidFill>
                  <a:schemeClr val="accent4"/>
                </a:solidFill>
              </a:rPr>
              <a:t>sobre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altar</a:t>
            </a:r>
            <a:r>
              <a:rPr lang="pt-BR" dirty="0"/>
              <a:t> </a:t>
            </a:r>
            <a:r>
              <a:rPr lang="pt-BR" dirty="0">
                <a:solidFill>
                  <a:schemeClr val="accent4"/>
                </a:solidFill>
              </a:rPr>
              <a:t>de ouro que se acha diante do trono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dirty="0"/>
              <a:t>e da mão do anjo subiu à presença de Deus a fumaça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incenso</a:t>
            </a:r>
            <a:r>
              <a:rPr lang="pt-BR" dirty="0"/>
              <a:t>, com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orações dos santos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E o anjo tomou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incensário</a:t>
            </a:r>
            <a:r>
              <a:rPr lang="pt-BR" dirty="0"/>
              <a:t>, encheu-o do fogo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altar</a:t>
            </a:r>
            <a:r>
              <a:rPr lang="pt-BR" dirty="0"/>
              <a:t> e o atirou à terra</a:t>
            </a:r>
            <a:r>
              <a:rPr lang="pt-BR" u="sng" dirty="0">
                <a:solidFill>
                  <a:schemeClr val="accent4"/>
                </a:solidFill>
              </a:rPr>
              <a:t>. E houve trovões, vozes, relâmpagos e terremoto.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dirty="0"/>
              <a:t>Então,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anjos </a:t>
            </a:r>
            <a:r>
              <a:rPr lang="pt-BR" dirty="0"/>
              <a:t>que tinham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trombetas </a:t>
            </a:r>
            <a:r>
              <a:rPr lang="pt-BR" dirty="0"/>
              <a:t>prepararam-se para tocar.</a:t>
            </a:r>
            <a:br>
              <a:rPr lang="pt-BR" dirty="0"/>
            </a:br>
            <a:r>
              <a:rPr lang="pt-BR" baseline="30000" dirty="0"/>
              <a:t>7</a:t>
            </a:r>
            <a:r>
              <a:rPr lang="pt-BR" dirty="0"/>
              <a:t>O primeiro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</a:t>
            </a:r>
            <a:r>
              <a:rPr lang="pt-BR" dirty="0">
                <a:solidFill>
                  <a:schemeClr val="accent4"/>
                </a:solidFill>
              </a:rPr>
              <a:t>houve saraiva e fogo</a:t>
            </a:r>
            <a:r>
              <a:rPr lang="pt-BR" dirty="0"/>
              <a:t> de mistura com sangue, e foram atirados à terra. Foi, então, queimada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da terra</a:t>
            </a:r>
            <a:r>
              <a:rPr lang="pt-BR" dirty="0"/>
              <a:t>, e das </a:t>
            </a:r>
            <a:r>
              <a:rPr lang="pt-BR" u="sng" dirty="0">
                <a:solidFill>
                  <a:schemeClr val="accent4"/>
                </a:solidFill>
              </a:rPr>
              <a:t>árvores, e também toda erva verde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8:2-7</a:t>
            </a:r>
            <a:endParaRPr lang="pt-BR" dirty="0"/>
          </a:p>
          <a:p>
            <a:endParaRPr lang="pt-BR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88E9C70-1E68-F24A-9BF7-2E7EE2A4682F}"/>
              </a:ext>
            </a:extLst>
          </p:cNvPr>
          <p:cNvSpPr/>
          <p:nvPr/>
        </p:nvSpPr>
        <p:spPr>
          <a:xfrm>
            <a:off x="6125026" y="863104"/>
            <a:ext cx="545502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8</a:t>
            </a:r>
            <a:r>
              <a:rPr lang="pt-BR" dirty="0"/>
              <a:t>O segundo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uma como que </a:t>
            </a:r>
            <a:r>
              <a:rPr lang="pt-BR" dirty="0">
                <a:solidFill>
                  <a:schemeClr val="accent4"/>
                </a:solidFill>
              </a:rPr>
              <a:t>grande montanha ardendo em chamas foi atirada ao mar</a:t>
            </a:r>
            <a:r>
              <a:rPr lang="pt-BR" dirty="0"/>
              <a:t>, cuja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se tornou em sangue,</a:t>
            </a:r>
            <a:br>
              <a:rPr lang="pt-BR" dirty="0"/>
            </a:br>
            <a:r>
              <a:rPr lang="pt-BR" baseline="30000" dirty="0"/>
              <a:t>9</a:t>
            </a:r>
            <a:r>
              <a:rPr lang="pt-BR" dirty="0"/>
              <a:t>e morreu a terça parte da criação que tinha vida, existente no mar, e foi destruída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das embarcações.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O terceiro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caiu do céu sobre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dos rios, e sobre as fontes das águas </a:t>
            </a:r>
            <a:r>
              <a:rPr lang="pt-BR" dirty="0">
                <a:solidFill>
                  <a:schemeClr val="accent4"/>
                </a:solidFill>
              </a:rPr>
              <a:t>uma grande estrela</a:t>
            </a:r>
            <a:r>
              <a:rPr lang="pt-BR" dirty="0"/>
              <a:t>, ardendo como tocha.</a:t>
            </a:r>
            <a:br>
              <a:rPr lang="pt-BR" dirty="0"/>
            </a:br>
            <a:r>
              <a:rPr lang="pt-BR" baseline="30000" dirty="0"/>
              <a:t>11</a:t>
            </a:r>
            <a:r>
              <a:rPr lang="pt-BR" dirty="0"/>
              <a:t>O nome da estrela é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Absinto</a:t>
            </a:r>
            <a:r>
              <a:rPr lang="pt-BR" dirty="0"/>
              <a:t>; e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das águas se tornou em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absinto</a:t>
            </a:r>
            <a:r>
              <a:rPr lang="pt-BR" dirty="0"/>
              <a:t>, e muitos dos homens morreram por causa dessas águas, porque se tornaram amargosas.</a:t>
            </a:r>
            <a:br>
              <a:rPr lang="pt-BR" dirty="0"/>
            </a:br>
            <a:r>
              <a:rPr lang="pt-BR" baseline="30000" dirty="0"/>
              <a:t>12</a:t>
            </a:r>
            <a:r>
              <a:rPr lang="pt-BR" dirty="0"/>
              <a:t>O quarto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foi ferida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do sol, da lua e das estrelas, para que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deles escurecesse e, na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</a:t>
            </a:r>
            <a:r>
              <a:rPr lang="pt-BR" dirty="0"/>
              <a:t>, não brilhasse, tanto o dia como também a noite.</a:t>
            </a:r>
            <a:br>
              <a:rPr lang="pt-BR" dirty="0"/>
            </a:br>
            <a:r>
              <a:rPr lang="pt-BR" baseline="30000" dirty="0"/>
              <a:t>13</a:t>
            </a:r>
            <a:r>
              <a:rPr lang="pt-BR" dirty="0"/>
              <a:t>Então, vi e ouvi uma </a:t>
            </a:r>
            <a:r>
              <a:rPr lang="pt-BR" dirty="0">
                <a:solidFill>
                  <a:schemeClr val="accent4"/>
                </a:solidFill>
              </a:rPr>
              <a:t>águia</a:t>
            </a:r>
            <a:r>
              <a:rPr lang="pt-BR" dirty="0"/>
              <a:t> que, voando pelo meio do céu, dizia em grande voz: </a:t>
            </a:r>
            <a:r>
              <a:rPr lang="pt-BR" dirty="0">
                <a:solidFill>
                  <a:schemeClr val="accent4"/>
                </a:solidFill>
              </a:rPr>
              <a:t>Ai! Ai! Ai </a:t>
            </a:r>
            <a:r>
              <a:rPr lang="pt-BR" u="sng" dirty="0">
                <a:solidFill>
                  <a:schemeClr val="accent4"/>
                </a:solidFill>
              </a:rPr>
              <a:t>dos que moram na terra</a:t>
            </a:r>
            <a:r>
              <a:rPr lang="pt-BR" dirty="0">
                <a:solidFill>
                  <a:schemeClr val="accent4"/>
                </a:solidFill>
              </a:rPr>
              <a:t>, por causa das restantes vozes da trombeta dos três anjos que ainda têm de tocar!</a:t>
            </a:r>
            <a:br>
              <a:rPr lang="pt-BR" dirty="0">
                <a:solidFill>
                  <a:schemeClr val="accent4"/>
                </a:solidFill>
              </a:rPr>
            </a:br>
            <a:r>
              <a:rPr 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8:8-13</a:t>
            </a:r>
            <a:endParaRPr lang="pt-BR" dirty="0"/>
          </a:p>
          <a:p>
            <a:endParaRPr lang="pt-BR" dirty="0">
              <a:effectLst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FC1D454-2C5A-034A-B9DA-8D27D9A0CF42}"/>
              </a:ext>
            </a:extLst>
          </p:cNvPr>
          <p:cNvSpPr txBox="1"/>
          <p:nvPr/>
        </p:nvSpPr>
        <p:spPr>
          <a:xfrm>
            <a:off x="0" y="2824315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5.8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DF24272-68A0-2C45-8C8E-BBBA6F9F38C7}"/>
              </a:ext>
            </a:extLst>
          </p:cNvPr>
          <p:cNvSpPr txBox="1"/>
          <p:nvPr/>
        </p:nvSpPr>
        <p:spPr>
          <a:xfrm>
            <a:off x="0" y="3386872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.4.5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19.16-19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014AD19-97A3-014E-8D0D-7F02FC40F2C0}"/>
              </a:ext>
            </a:extLst>
          </p:cNvPr>
          <p:cNvSpPr txBox="1"/>
          <p:nvPr/>
        </p:nvSpPr>
        <p:spPr>
          <a:xfrm>
            <a:off x="-1" y="1137920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Js</a:t>
            </a:r>
            <a:r>
              <a:rPr lang="pt-BR" sz="1400" dirty="0">
                <a:solidFill>
                  <a:schemeClr val="accent4"/>
                </a:solidFill>
              </a:rPr>
              <a:t> 6.4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F70F248-760F-5E4D-A984-8A1E0698CC9D}"/>
              </a:ext>
            </a:extLst>
          </p:cNvPr>
          <p:cNvSpPr txBox="1"/>
          <p:nvPr/>
        </p:nvSpPr>
        <p:spPr>
          <a:xfrm>
            <a:off x="-2" y="4433312"/>
            <a:ext cx="882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9.23-25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38.22-23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D44EE4B-FBF4-984E-B5AD-1F501BAE9AAD}"/>
              </a:ext>
            </a:extLst>
          </p:cNvPr>
          <p:cNvSpPr txBox="1"/>
          <p:nvPr/>
        </p:nvSpPr>
        <p:spPr>
          <a:xfrm>
            <a:off x="-1654" y="534125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30.30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71ABBF2-2BE5-014D-9894-4A2248647DB3}"/>
              </a:ext>
            </a:extLst>
          </p:cNvPr>
          <p:cNvSpPr txBox="1"/>
          <p:nvPr/>
        </p:nvSpPr>
        <p:spPr>
          <a:xfrm>
            <a:off x="4190999" y="5495140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Sl</a:t>
            </a:r>
            <a:r>
              <a:rPr lang="pt-BR" sz="1400" dirty="0">
                <a:solidFill>
                  <a:schemeClr val="accent4"/>
                </a:solidFill>
              </a:rPr>
              <a:t> 1.3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Sl</a:t>
            </a:r>
            <a:r>
              <a:rPr lang="pt-BR" sz="1400" dirty="0">
                <a:solidFill>
                  <a:schemeClr val="accent4"/>
                </a:solidFill>
              </a:rPr>
              <a:t> 52.8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61.3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579F534-35F7-3744-9F9C-9E740093F584}"/>
              </a:ext>
            </a:extLst>
          </p:cNvPr>
          <p:cNvSpPr txBox="1"/>
          <p:nvPr/>
        </p:nvSpPr>
        <p:spPr>
          <a:xfrm>
            <a:off x="5283201" y="5033475"/>
            <a:ext cx="971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5.12-13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Zc</a:t>
            </a:r>
            <a:r>
              <a:rPr lang="pt-BR" sz="1400" dirty="0">
                <a:solidFill>
                  <a:schemeClr val="accent4"/>
                </a:solidFill>
              </a:rPr>
              <a:t> 13.8-9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8AEE13B-2055-8747-981A-7BDF3302BF22}"/>
              </a:ext>
            </a:extLst>
          </p:cNvPr>
          <p:cNvSpPr txBox="1"/>
          <p:nvPr/>
        </p:nvSpPr>
        <p:spPr>
          <a:xfrm>
            <a:off x="11176001" y="916940"/>
            <a:ext cx="101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51.24-25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2.34,44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DC50ADB-1051-A64D-A867-533663F3AFA0}"/>
              </a:ext>
            </a:extLst>
          </p:cNvPr>
          <p:cNvSpPr txBox="1"/>
          <p:nvPr/>
        </p:nvSpPr>
        <p:spPr>
          <a:xfrm>
            <a:off x="11176000" y="1551940"/>
            <a:ext cx="10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51.42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50D2451-318A-BA49-B12E-67394CDAA5B3}"/>
              </a:ext>
            </a:extLst>
          </p:cNvPr>
          <p:cNvSpPr txBox="1"/>
          <p:nvPr/>
        </p:nvSpPr>
        <p:spPr>
          <a:xfrm>
            <a:off x="11176000" y="1869362"/>
            <a:ext cx="101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7.2-3,17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482DAF3-59ED-C249-A6FA-A05FB169B311}"/>
              </a:ext>
            </a:extLst>
          </p:cNvPr>
          <p:cNvSpPr txBox="1"/>
          <p:nvPr/>
        </p:nvSpPr>
        <p:spPr>
          <a:xfrm>
            <a:off x="11176000" y="2995087"/>
            <a:ext cx="10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Jó 38.7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D7731CA-6708-764C-8F0C-9364DB4146AB}"/>
              </a:ext>
            </a:extLst>
          </p:cNvPr>
          <p:cNvSpPr txBox="1"/>
          <p:nvPr/>
        </p:nvSpPr>
        <p:spPr>
          <a:xfrm>
            <a:off x="11391900" y="3409086"/>
            <a:ext cx="101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12.3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Pv</a:t>
            </a:r>
            <a:r>
              <a:rPr lang="pt-BR" sz="1400" dirty="0">
                <a:solidFill>
                  <a:schemeClr val="accent4"/>
                </a:solidFill>
              </a:rPr>
              <a:t> 13.14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Jo</a:t>
            </a:r>
            <a:r>
              <a:rPr lang="pt-BR" sz="1400" dirty="0">
                <a:solidFill>
                  <a:schemeClr val="accent4"/>
                </a:solidFill>
              </a:rPr>
              <a:t> 7.38,39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C4916D7-61BB-7143-A1A7-EA6A12049FE2}"/>
              </a:ext>
            </a:extLst>
          </p:cNvPr>
          <p:cNvSpPr txBox="1"/>
          <p:nvPr/>
        </p:nvSpPr>
        <p:spPr>
          <a:xfrm>
            <a:off x="11485977" y="4253972"/>
            <a:ext cx="7060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1.2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1.14-18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Ef</a:t>
            </a:r>
            <a:r>
              <a:rPr lang="pt-BR" sz="1400" dirty="0">
                <a:solidFill>
                  <a:schemeClr val="accent4"/>
                </a:solidFill>
              </a:rPr>
              <a:t> 6.12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4526F1C-ECCD-684B-B735-2E0C30A5EFD8}"/>
              </a:ext>
            </a:extLst>
          </p:cNvPr>
          <p:cNvSpPr txBox="1"/>
          <p:nvPr/>
        </p:nvSpPr>
        <p:spPr>
          <a:xfrm>
            <a:off x="11458661" y="564902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Lc</a:t>
            </a:r>
            <a:r>
              <a:rPr lang="pt-BR" sz="1400" dirty="0">
                <a:solidFill>
                  <a:schemeClr val="accent4"/>
                </a:solidFill>
              </a:rPr>
              <a:t> 17.37</a:t>
            </a:r>
          </a:p>
        </p:txBody>
      </p:sp>
    </p:spTree>
    <p:extLst>
      <p:ext uri="{BB962C8B-B14F-4D97-AF65-F5344CB8AC3E}">
        <p14:creationId xmlns:p14="http://schemas.microsoft.com/office/powerpoint/2010/main" val="3736967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AS 4 PRIMEIRAS TROMBETAS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735D7AD0-B621-6F4B-992D-463F6D695523}"/>
              </a:ext>
            </a:extLst>
          </p:cNvPr>
          <p:cNvCxnSpPr>
            <a:cxnSpLocks/>
          </p:cNvCxnSpPr>
          <p:nvPr/>
        </p:nvCxnSpPr>
        <p:spPr>
          <a:xfrm>
            <a:off x="2465558" y="4171658"/>
            <a:ext cx="70686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6BCB8AE-590F-1E4C-B752-22AFFC0CA59E}"/>
              </a:ext>
            </a:extLst>
          </p:cNvPr>
          <p:cNvCxnSpPr/>
          <p:nvPr/>
        </p:nvCxnSpPr>
        <p:spPr>
          <a:xfrm>
            <a:off x="3844193" y="1611339"/>
            <a:ext cx="0" cy="414996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80C1CB0-FB45-0644-B473-62C0699595BF}"/>
              </a:ext>
            </a:extLst>
          </p:cNvPr>
          <p:cNvCxnSpPr/>
          <p:nvPr/>
        </p:nvCxnSpPr>
        <p:spPr>
          <a:xfrm>
            <a:off x="5431497" y="1611339"/>
            <a:ext cx="0" cy="414996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3042344-9D95-3F48-BD36-41BA9E0092E0}"/>
              </a:ext>
            </a:extLst>
          </p:cNvPr>
          <p:cNvCxnSpPr/>
          <p:nvPr/>
        </p:nvCxnSpPr>
        <p:spPr>
          <a:xfrm>
            <a:off x="6878125" y="1611339"/>
            <a:ext cx="0" cy="414996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138255E2-B438-4B4A-A01D-7BB2B4DD8FED}"/>
              </a:ext>
            </a:extLst>
          </p:cNvPr>
          <p:cNvCxnSpPr/>
          <p:nvPr/>
        </p:nvCxnSpPr>
        <p:spPr>
          <a:xfrm>
            <a:off x="8338821" y="1611339"/>
            <a:ext cx="0" cy="414996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F4BFAA8-17DE-9B4B-9032-B5A48ED7DC85}"/>
              </a:ext>
            </a:extLst>
          </p:cNvPr>
          <p:cNvSpPr txBox="1"/>
          <p:nvPr/>
        </p:nvSpPr>
        <p:spPr>
          <a:xfrm>
            <a:off x="2494867" y="4372066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ÉFESO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ABBE076-3EEE-CC48-ACC1-835617EC0961}"/>
              </a:ext>
            </a:extLst>
          </p:cNvPr>
          <p:cNvSpPr txBox="1"/>
          <p:nvPr/>
        </p:nvSpPr>
        <p:spPr>
          <a:xfrm>
            <a:off x="4059091" y="4399823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ESMINA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9CC32E0-0A19-C047-91EF-D40626A72F02}"/>
              </a:ext>
            </a:extLst>
          </p:cNvPr>
          <p:cNvSpPr txBox="1"/>
          <p:nvPr/>
        </p:nvSpPr>
        <p:spPr>
          <a:xfrm>
            <a:off x="5563583" y="4399823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PERGAMO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A2702C0-21A1-D64F-900F-BD3F04D83396}"/>
              </a:ext>
            </a:extLst>
          </p:cNvPr>
          <p:cNvSpPr txBox="1"/>
          <p:nvPr/>
        </p:nvSpPr>
        <p:spPr>
          <a:xfrm>
            <a:off x="7010210" y="4377315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TIATIRA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580FCFD-F0FB-4940-9492-182BE2CEE3CE}"/>
              </a:ext>
            </a:extLst>
          </p:cNvPr>
          <p:cNvSpPr txBox="1"/>
          <p:nvPr/>
        </p:nvSpPr>
        <p:spPr>
          <a:xfrm>
            <a:off x="2508702" y="4732994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1º SELO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BE38D80-B807-6C45-9BE2-D510780AC596}"/>
              </a:ext>
            </a:extLst>
          </p:cNvPr>
          <p:cNvSpPr txBox="1"/>
          <p:nvPr/>
        </p:nvSpPr>
        <p:spPr>
          <a:xfrm>
            <a:off x="4059091" y="4749567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2º SELO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AA40C60-25EC-AD41-A49B-0676DE8D45CC}"/>
              </a:ext>
            </a:extLst>
          </p:cNvPr>
          <p:cNvSpPr txBox="1"/>
          <p:nvPr/>
        </p:nvSpPr>
        <p:spPr>
          <a:xfrm>
            <a:off x="5563583" y="4749567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3º SELO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633E2EC-87EF-3D4D-827F-876530C4BC47}"/>
              </a:ext>
            </a:extLst>
          </p:cNvPr>
          <p:cNvSpPr txBox="1"/>
          <p:nvPr/>
        </p:nvSpPr>
        <p:spPr>
          <a:xfrm>
            <a:off x="7010210" y="4727059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4º SELO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79E393C-1B17-7044-ABAB-A570E32315A9}"/>
              </a:ext>
            </a:extLst>
          </p:cNvPr>
          <p:cNvSpPr txBox="1"/>
          <p:nvPr/>
        </p:nvSpPr>
        <p:spPr>
          <a:xfrm>
            <a:off x="2438307" y="1487021"/>
            <a:ext cx="1125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IGREJA APOSTOLICA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925B7DE-F2FC-9949-84D8-3B4D01BA3022}"/>
              </a:ext>
            </a:extLst>
          </p:cNvPr>
          <p:cNvSpPr txBox="1"/>
          <p:nvPr/>
        </p:nvSpPr>
        <p:spPr>
          <a:xfrm>
            <a:off x="2465558" y="1953268"/>
            <a:ext cx="11254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VENCEDORA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E68A61C-081D-194D-BE4E-661DAE562B85}"/>
              </a:ext>
            </a:extLst>
          </p:cNvPr>
          <p:cNvSpPr txBox="1"/>
          <p:nvPr/>
        </p:nvSpPr>
        <p:spPr>
          <a:xfrm>
            <a:off x="4054631" y="1451661"/>
            <a:ext cx="1125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IGREJA PERSEGUIDA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60B5051-49B8-C648-9E28-121A14472AE3}"/>
              </a:ext>
            </a:extLst>
          </p:cNvPr>
          <p:cNvSpPr txBox="1"/>
          <p:nvPr/>
        </p:nvSpPr>
        <p:spPr>
          <a:xfrm>
            <a:off x="4081882" y="1917908"/>
            <a:ext cx="1125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PERSEGUIÇÕES</a:t>
            </a:r>
            <a:br>
              <a:rPr lang="pt-BR" sz="1050" dirty="0">
                <a:solidFill>
                  <a:schemeClr val="accent4"/>
                </a:solidFill>
              </a:rPr>
            </a:br>
            <a:r>
              <a:rPr lang="pt-BR" sz="1050" dirty="0">
                <a:solidFill>
                  <a:schemeClr val="accent4"/>
                </a:solidFill>
              </a:rPr>
              <a:t>MARTIRES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A2F1258-EBAA-8644-8698-D33497094880}"/>
              </a:ext>
            </a:extLst>
          </p:cNvPr>
          <p:cNvSpPr txBox="1"/>
          <p:nvPr/>
        </p:nvSpPr>
        <p:spPr>
          <a:xfrm>
            <a:off x="5583167" y="1451661"/>
            <a:ext cx="1125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IGREJA CASAMENTO PAGANISMO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D06A97E4-249B-AF4A-BCC2-5BC98F1A1989}"/>
              </a:ext>
            </a:extLst>
          </p:cNvPr>
          <p:cNvSpPr txBox="1"/>
          <p:nvPr/>
        </p:nvSpPr>
        <p:spPr>
          <a:xfrm>
            <a:off x="5597448" y="2084843"/>
            <a:ext cx="1125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HERESIAS DENTRO DA IGREJA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88D9A13-4862-114D-A62D-F7E9BAA2FCBB}"/>
              </a:ext>
            </a:extLst>
          </p:cNvPr>
          <p:cNvSpPr txBox="1"/>
          <p:nvPr/>
        </p:nvSpPr>
        <p:spPr>
          <a:xfrm>
            <a:off x="6989437" y="1451661"/>
            <a:ext cx="1125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IGREJA EM APOSTASIA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D04539DE-70F3-594D-AADA-5B916A93330E}"/>
              </a:ext>
            </a:extLst>
          </p:cNvPr>
          <p:cNvSpPr txBox="1"/>
          <p:nvPr/>
        </p:nvSpPr>
        <p:spPr>
          <a:xfrm>
            <a:off x="7003718" y="2084843"/>
            <a:ext cx="1125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HERESIAS FALSOS ENSINAMENTOS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0FB15DD-818C-1649-A2BE-FE98523694AE}"/>
              </a:ext>
            </a:extLst>
          </p:cNvPr>
          <p:cNvSpPr txBox="1"/>
          <p:nvPr/>
        </p:nvSpPr>
        <p:spPr>
          <a:xfrm>
            <a:off x="4107314" y="2377476"/>
            <a:ext cx="1125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SANGUE DERRAMADO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B0C01D9-D422-1544-B325-E7F00ACE3434}"/>
              </a:ext>
            </a:extLst>
          </p:cNvPr>
          <p:cNvSpPr txBox="1"/>
          <p:nvPr/>
        </p:nvSpPr>
        <p:spPr>
          <a:xfrm>
            <a:off x="5620625" y="2717770"/>
            <a:ext cx="1125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AUSENCIA DA PALAVRA DE DEUS E DE CRISTO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650E9D8-F868-3E4C-82AB-AF09FE1A02FA}"/>
              </a:ext>
            </a:extLst>
          </p:cNvPr>
          <p:cNvSpPr txBox="1"/>
          <p:nvPr/>
        </p:nvSpPr>
        <p:spPr>
          <a:xfrm>
            <a:off x="7003082" y="2773923"/>
            <a:ext cx="1125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MORTE ESPIRITUAL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AD563813-6E0B-F440-BDFD-8E7F1952EB80}"/>
              </a:ext>
            </a:extLst>
          </p:cNvPr>
          <p:cNvSpPr txBox="1"/>
          <p:nvPr/>
        </p:nvSpPr>
        <p:spPr>
          <a:xfrm>
            <a:off x="2481058" y="2330484"/>
            <a:ext cx="12078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PROCLAMADORA DO EVANGELHO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DAE2662C-0B7C-2143-8D3F-2B583DED437F}"/>
              </a:ext>
            </a:extLst>
          </p:cNvPr>
          <p:cNvSpPr txBox="1"/>
          <p:nvPr/>
        </p:nvSpPr>
        <p:spPr>
          <a:xfrm>
            <a:off x="7002373" y="3274567"/>
            <a:ext cx="1125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4"/>
                </a:solidFill>
              </a:rPr>
              <a:t>JUÍZOS SEVEROS OSBRE A IGREJA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D3C5DBE1-D61D-0B44-A86A-494850129925}"/>
              </a:ext>
            </a:extLst>
          </p:cNvPr>
          <p:cNvSpPr txBox="1"/>
          <p:nvPr/>
        </p:nvSpPr>
        <p:spPr>
          <a:xfrm>
            <a:off x="2508702" y="5088673"/>
            <a:ext cx="1125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1ª TROMBETA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8333D4D4-817D-2542-96B9-B8C246735F97}"/>
              </a:ext>
            </a:extLst>
          </p:cNvPr>
          <p:cNvSpPr txBox="1"/>
          <p:nvPr/>
        </p:nvSpPr>
        <p:spPr>
          <a:xfrm>
            <a:off x="4033320" y="5088673"/>
            <a:ext cx="1125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2ª TROMBETA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57C905A1-214A-2946-BA10-87B8D77C8BE6}"/>
              </a:ext>
            </a:extLst>
          </p:cNvPr>
          <p:cNvSpPr txBox="1"/>
          <p:nvPr/>
        </p:nvSpPr>
        <p:spPr>
          <a:xfrm>
            <a:off x="5583167" y="5114324"/>
            <a:ext cx="1125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3ª TROMBETA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E148F994-2742-9F4F-9D54-52F85CDF2E3A}"/>
              </a:ext>
            </a:extLst>
          </p:cNvPr>
          <p:cNvSpPr txBox="1"/>
          <p:nvPr/>
        </p:nvSpPr>
        <p:spPr>
          <a:xfrm>
            <a:off x="7032061" y="5114324"/>
            <a:ext cx="1125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4ª TROMBETA</a:t>
            </a:r>
          </a:p>
        </p:txBody>
      </p:sp>
    </p:spTree>
    <p:extLst>
      <p:ext uri="{BB962C8B-B14F-4D97-AF65-F5344CB8AC3E}">
        <p14:creationId xmlns:p14="http://schemas.microsoft.com/office/powerpoint/2010/main" val="1327543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5ª e 6ª TROMBETA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40973" y="975320"/>
            <a:ext cx="545502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O quinto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vi uma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estrela</a:t>
            </a:r>
            <a:r>
              <a:rPr lang="pt-BR" u="sng" dirty="0"/>
              <a:t> </a:t>
            </a:r>
            <a:r>
              <a:rPr lang="pt-BR" u="sng" dirty="0">
                <a:solidFill>
                  <a:schemeClr val="accent4"/>
                </a:solidFill>
              </a:rPr>
              <a:t>caída do céu na terra</a:t>
            </a:r>
            <a:r>
              <a:rPr lang="pt-BR" dirty="0"/>
              <a:t>. E foi-lhe dada a chave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poço do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abismo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Ela abriu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poço do abismo</a:t>
            </a:r>
            <a:r>
              <a:rPr lang="pt-BR" dirty="0"/>
              <a:t>, e subiu fumaça do poço como fumaça de grande fornalha, e, com a fumaceira saída do poço, escureceu-se o sol e o ar.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Também da fumaça saíram gafanhotos para a terra; e foi-lhes dado poder como o que têm os escorpiões da terra,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dirty="0"/>
              <a:t>e foi-lhes dito que </a:t>
            </a:r>
            <a:r>
              <a:rPr lang="pt-BR" u="sng" dirty="0">
                <a:solidFill>
                  <a:schemeClr val="accent4"/>
                </a:solidFill>
              </a:rPr>
              <a:t>não causassem dano à erva da terra, nem a qualquer coisa verde, nem a árvore alguma e tão somente aos homens que não têm o selo de Deus sobre a fronte.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Foi-lhes também dado, não que os matassem, e sim que os atormentassem durante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cinco meses</a:t>
            </a:r>
            <a:r>
              <a:rPr lang="pt-BR" dirty="0"/>
              <a:t>. E o seu tormento era como tormento de escorpião quando fere alguém.</a:t>
            </a: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88E9C70-1E68-F24A-9BF7-2E7EE2A4682F}"/>
              </a:ext>
            </a:extLst>
          </p:cNvPr>
          <p:cNvSpPr/>
          <p:nvPr/>
        </p:nvSpPr>
        <p:spPr>
          <a:xfrm>
            <a:off x="6223502" y="975319"/>
            <a:ext cx="545502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6</a:t>
            </a:r>
            <a:r>
              <a:rPr lang="pt-BR" dirty="0"/>
              <a:t>Naqueles dias, os homens buscarão a morte e não a acharão; também terão ardente desejo de morrer, mas a morte fugirá deles.</a:t>
            </a:r>
            <a:br>
              <a:rPr lang="pt-BR" dirty="0"/>
            </a:br>
            <a:r>
              <a:rPr lang="pt-BR" baseline="30000" dirty="0"/>
              <a:t>7</a:t>
            </a:r>
            <a:r>
              <a:rPr lang="pt-BR" dirty="0"/>
              <a:t>O aspecto dos gafanhotos era semelhante a cavalos preparados para a peleja; na sua cabeça havia como que coroas parecendo de ouro; e o seu rosto era como rosto de homem;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/>
              <a:t>tinham também cabelos, como cabelos de mulher; os seus dentes, como dentes de leão;</a:t>
            </a:r>
            <a:br>
              <a:rPr lang="pt-BR" dirty="0"/>
            </a:br>
            <a:r>
              <a:rPr lang="pt-BR" baseline="30000" dirty="0"/>
              <a:t>9</a:t>
            </a:r>
            <a:r>
              <a:rPr lang="pt-BR" dirty="0"/>
              <a:t>tinham couraças, como couraças de ferro; o barulho que as suas asas faziam era como o barulho de carros de muitos cavalos, quando correm à peleja;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tinham ainda cauda, como escorpiões, e ferrão; na cauda tinham poder para causar dano aos homens, por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cinco meses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11</a:t>
            </a:r>
            <a:r>
              <a:rPr lang="pt-BR" dirty="0"/>
              <a:t>e tinham sobre eles, como seu rei, </a:t>
            </a:r>
            <a:r>
              <a:rPr lang="pt-BR" dirty="0">
                <a:solidFill>
                  <a:schemeClr val="accent4"/>
                </a:solidFill>
              </a:rPr>
              <a:t>o anjo do abismo, cujo nome em hebraico é </a:t>
            </a:r>
            <a:r>
              <a:rPr lang="pt-BR" dirty="0" err="1">
                <a:solidFill>
                  <a:schemeClr val="accent4"/>
                </a:solidFill>
              </a:rPr>
              <a:t>Abadom</a:t>
            </a:r>
            <a:r>
              <a:rPr lang="pt-BR" dirty="0">
                <a:solidFill>
                  <a:schemeClr val="accent4"/>
                </a:solidFill>
              </a:rPr>
              <a:t>, e em grego, </a:t>
            </a:r>
            <a:r>
              <a:rPr lang="pt-BR" dirty="0" err="1">
                <a:solidFill>
                  <a:schemeClr val="accent4"/>
                </a:solidFill>
              </a:rPr>
              <a:t>Apoliom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12</a:t>
            </a:r>
            <a:r>
              <a:rPr lang="pt-BR" dirty="0"/>
              <a:t>O primeiro ai passou. Eis que, depois destas coisas, vêm ainda dois ais.</a:t>
            </a: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9:1-12</a:t>
            </a:r>
            <a:endParaRPr lang="pt-BR" sz="1400" dirty="0"/>
          </a:p>
          <a:p>
            <a:endParaRPr lang="pt-BR" sz="1400" dirty="0"/>
          </a:p>
          <a:p>
            <a:endParaRPr lang="pt-BR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34C12C5-81DF-BC40-9A83-9C85D163EB4F}"/>
              </a:ext>
            </a:extLst>
          </p:cNvPr>
          <p:cNvSpPr txBox="1"/>
          <p:nvPr/>
        </p:nvSpPr>
        <p:spPr>
          <a:xfrm>
            <a:off x="-48346" y="1831525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1.2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8E7A229-5335-C742-BEB7-F0EA4AFA4707}"/>
              </a:ext>
            </a:extLst>
          </p:cNvPr>
          <p:cNvSpPr txBox="1"/>
          <p:nvPr/>
        </p:nvSpPr>
        <p:spPr>
          <a:xfrm>
            <a:off x="-48346" y="2631744"/>
            <a:ext cx="882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51.14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10.4-15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Jl</a:t>
            </a:r>
            <a:r>
              <a:rPr lang="pt-BR" sz="1400" dirty="0">
                <a:solidFill>
                  <a:schemeClr val="accent4"/>
                </a:solidFill>
              </a:rPr>
              <a:t> 2.4-10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376E41E-B16E-134D-8FA3-47964EA0B50A}"/>
              </a:ext>
            </a:extLst>
          </p:cNvPr>
          <p:cNvSpPr txBox="1"/>
          <p:nvPr/>
        </p:nvSpPr>
        <p:spPr>
          <a:xfrm>
            <a:off x="-1" y="1080655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14.12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Lc</a:t>
            </a:r>
            <a:r>
              <a:rPr lang="pt-BR" sz="1400" dirty="0">
                <a:solidFill>
                  <a:schemeClr val="accent4"/>
                </a:solidFill>
              </a:rPr>
              <a:t> 10.18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D4B8F50-6D6A-6F43-9929-12EA33EE9B38}"/>
              </a:ext>
            </a:extLst>
          </p:cNvPr>
          <p:cNvSpPr txBox="1"/>
          <p:nvPr/>
        </p:nvSpPr>
        <p:spPr>
          <a:xfrm>
            <a:off x="11411327" y="478453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.14-15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83ADB29-ABE6-B74A-AE47-F58F03B636F0}"/>
              </a:ext>
            </a:extLst>
          </p:cNvPr>
          <p:cNvSpPr txBox="1"/>
          <p:nvPr/>
        </p:nvSpPr>
        <p:spPr>
          <a:xfrm>
            <a:off x="-48346" y="2046969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Lc</a:t>
            </a:r>
            <a:r>
              <a:rPr lang="pt-BR" sz="1400" dirty="0">
                <a:solidFill>
                  <a:schemeClr val="accent4"/>
                </a:solidFill>
              </a:rPr>
              <a:t> 8.31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2Pe 2.4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B730424-5401-344D-A493-4786FDCFA9A8}"/>
              </a:ext>
            </a:extLst>
          </p:cNvPr>
          <p:cNvSpPr txBox="1"/>
          <p:nvPr/>
        </p:nvSpPr>
        <p:spPr>
          <a:xfrm>
            <a:off x="11411327" y="534333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Jo</a:t>
            </a:r>
            <a:r>
              <a:rPr lang="pt-BR" sz="1400" dirty="0">
                <a:solidFill>
                  <a:schemeClr val="accent4"/>
                </a:solidFill>
              </a:rPr>
              <a:t> 10.10</a:t>
            </a:r>
          </a:p>
        </p:txBody>
      </p:sp>
    </p:spTree>
    <p:extLst>
      <p:ext uri="{BB962C8B-B14F-4D97-AF65-F5344CB8AC3E}">
        <p14:creationId xmlns:p14="http://schemas.microsoft.com/office/powerpoint/2010/main" val="3412184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5ª e 6ª TROMBETA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40973" y="975320"/>
            <a:ext cx="54550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13</a:t>
            </a:r>
            <a:r>
              <a:rPr lang="pt-BR" dirty="0"/>
              <a:t>O sexto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ouvi uma voz procedente dos quatro ângulos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altar de ouro </a:t>
            </a:r>
            <a:r>
              <a:rPr lang="pt-BR" dirty="0"/>
              <a:t>que se encontra na presença de Deus,</a:t>
            </a:r>
            <a:br>
              <a:rPr lang="pt-BR" dirty="0"/>
            </a:br>
            <a:r>
              <a:rPr lang="pt-BR" baseline="30000" dirty="0"/>
              <a:t>14</a:t>
            </a:r>
            <a:r>
              <a:rPr lang="pt-BR" dirty="0"/>
              <a:t>dizendo ao sexto anjo, o mesmo que tem a trombeta: </a:t>
            </a:r>
            <a:r>
              <a:rPr lang="pt-BR" u="sng" dirty="0">
                <a:solidFill>
                  <a:schemeClr val="accent4"/>
                </a:solidFill>
              </a:rPr>
              <a:t>Solta os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quatro anjos </a:t>
            </a:r>
            <a:r>
              <a:rPr lang="pt-BR" u="sng" dirty="0">
                <a:solidFill>
                  <a:schemeClr val="accent4"/>
                </a:solidFill>
              </a:rPr>
              <a:t>que se encontram atados junto ao grande rio Eufrates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15</a:t>
            </a:r>
            <a:r>
              <a:rPr lang="pt-BR" dirty="0"/>
              <a:t>Foram, então, soltos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quatro anjos </a:t>
            </a:r>
            <a:r>
              <a:rPr lang="pt-BR" dirty="0"/>
              <a:t>que se achavam preparados para a hora, o dia, o mês e o ano, para que matassem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dirty="0"/>
              <a:t>dos homens.</a:t>
            </a:r>
            <a:br>
              <a:rPr lang="pt-BR" dirty="0"/>
            </a:br>
            <a:r>
              <a:rPr lang="pt-BR" baseline="30000" dirty="0"/>
              <a:t>16</a:t>
            </a:r>
            <a:r>
              <a:rPr lang="pt-BR" dirty="0"/>
              <a:t>O </a:t>
            </a:r>
            <a:r>
              <a:rPr lang="pt-BR" u="sng" dirty="0">
                <a:solidFill>
                  <a:schemeClr val="accent4"/>
                </a:solidFill>
              </a:rPr>
              <a:t>número dos exércitos da cavalaria era de vinte mil vezes dez milhares; eu ouvi o seu número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dirty="0"/>
              <a:t>Assim, nesta visão, contemplei que os cavalos e os seus cavaleiros tinham couraças cor de fogo, de jacinto e de enxofre. A cabeça dos cavalos era como cabeça de leão, e de sua boca saía fogo, fumaça e enxofre.</a:t>
            </a:r>
            <a:br>
              <a:rPr lang="pt-BR" dirty="0"/>
            </a:br>
            <a:r>
              <a:rPr lang="pt-BR" baseline="30000" dirty="0"/>
              <a:t>18</a:t>
            </a:r>
            <a:r>
              <a:rPr lang="pt-BR" u="sng" dirty="0">
                <a:solidFill>
                  <a:schemeClr val="accent4"/>
                </a:solidFill>
              </a:rPr>
              <a:t>Por meio destes três flagelos, a saber, pelo fogo, pela fumaça e pelo enxofre que saíam da sua boca, foi morta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terça parte </a:t>
            </a:r>
            <a:r>
              <a:rPr lang="pt-BR" u="sng" dirty="0">
                <a:solidFill>
                  <a:schemeClr val="accent4"/>
                </a:solidFill>
              </a:rPr>
              <a:t>dos homens</a:t>
            </a:r>
            <a:r>
              <a:rPr lang="pt-BR" dirty="0"/>
              <a:t>;</a:t>
            </a:r>
            <a:br>
              <a:rPr lang="pt-BR" dirty="0"/>
            </a:b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88E9C70-1E68-F24A-9BF7-2E7EE2A4682F}"/>
              </a:ext>
            </a:extLst>
          </p:cNvPr>
          <p:cNvSpPr/>
          <p:nvPr/>
        </p:nvSpPr>
        <p:spPr>
          <a:xfrm>
            <a:off x="6223502" y="975319"/>
            <a:ext cx="54550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19</a:t>
            </a:r>
            <a:r>
              <a:rPr lang="pt-BR" dirty="0"/>
              <a:t>pois a força dos cavalos estava na sua boca e na sua cauda, porquanto a sua </a:t>
            </a:r>
            <a:r>
              <a:rPr lang="pt-BR" u="sng" dirty="0">
                <a:solidFill>
                  <a:schemeClr val="accent4"/>
                </a:solidFill>
              </a:rPr>
              <a:t>cauda se parecia com serpentes</a:t>
            </a:r>
            <a:r>
              <a:rPr lang="pt-BR" dirty="0"/>
              <a:t>, e tinha cabeça, e com ela causavam dano.</a:t>
            </a:r>
            <a:br>
              <a:rPr lang="pt-BR" dirty="0"/>
            </a:br>
            <a:r>
              <a:rPr lang="pt-BR" baseline="30000" dirty="0"/>
              <a:t>20</a:t>
            </a:r>
            <a:r>
              <a:rPr lang="pt-BR" dirty="0"/>
              <a:t>Os outros homens, aqueles que não foram mortos por esses flagelos,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não se arrependeram </a:t>
            </a:r>
            <a:r>
              <a:rPr lang="pt-BR" u="sng" dirty="0">
                <a:solidFill>
                  <a:schemeClr val="accent4"/>
                </a:solidFill>
              </a:rPr>
              <a:t>das obras das suas mãos, deixando de adorar os demônios e os ídolos de ouro, de prata, de cobre, de pedra e de pau, que nem podem ver, nem ouvir, nem andar;</a:t>
            </a:r>
            <a:br>
              <a:rPr lang="pt-BR" u="sng" dirty="0">
                <a:solidFill>
                  <a:schemeClr val="accent4"/>
                </a:solidFill>
              </a:rPr>
            </a:br>
            <a:r>
              <a:rPr lang="pt-BR" u="sng" baseline="30000" dirty="0">
                <a:solidFill>
                  <a:schemeClr val="accent4"/>
                </a:solidFill>
              </a:rPr>
              <a:t>21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nem ainda se arrependeram </a:t>
            </a:r>
            <a:r>
              <a:rPr lang="pt-BR" u="sng" dirty="0">
                <a:solidFill>
                  <a:schemeClr val="accent4"/>
                </a:solidFill>
              </a:rPr>
              <a:t>dos seus assassínios, nem das suas feitiçarias, nem da sua prostituição, nem dos seus furtos</a:t>
            </a:r>
            <a:r>
              <a:rPr lang="pt-BR" dirty="0"/>
              <a:t>.</a:t>
            </a:r>
            <a:br>
              <a:rPr lang="pt-BR" sz="1400" dirty="0"/>
            </a:b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9:13-21</a:t>
            </a:r>
            <a:endParaRPr lang="pt-BR" sz="1400" dirty="0"/>
          </a:p>
          <a:p>
            <a:endParaRPr lang="pt-BR" sz="14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34C12C5-81DF-BC40-9A83-9C85D163EB4F}"/>
              </a:ext>
            </a:extLst>
          </p:cNvPr>
          <p:cNvSpPr txBox="1"/>
          <p:nvPr/>
        </p:nvSpPr>
        <p:spPr>
          <a:xfrm>
            <a:off x="0" y="2276025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8.7-8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CEFEA49-729D-BC47-B798-7FC5402C9156}"/>
              </a:ext>
            </a:extLst>
          </p:cNvPr>
          <p:cNvSpPr txBox="1"/>
          <p:nvPr/>
        </p:nvSpPr>
        <p:spPr>
          <a:xfrm>
            <a:off x="0" y="2672370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7.1-3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DC54EE2-05BF-0642-97E0-65C49EF2263A}"/>
              </a:ext>
            </a:extLst>
          </p:cNvPr>
          <p:cNvSpPr txBox="1"/>
          <p:nvPr/>
        </p:nvSpPr>
        <p:spPr>
          <a:xfrm>
            <a:off x="0" y="348369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7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5D2F04F-E357-0743-8D86-1E4867B3ECCA}"/>
              </a:ext>
            </a:extLst>
          </p:cNvPr>
          <p:cNvSpPr txBox="1"/>
          <p:nvPr/>
        </p:nvSpPr>
        <p:spPr>
          <a:xfrm>
            <a:off x="0" y="4295026"/>
            <a:ext cx="882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19.24,28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Sl</a:t>
            </a:r>
            <a:r>
              <a:rPr lang="pt-BR" sz="1400" dirty="0">
                <a:solidFill>
                  <a:schemeClr val="accent4"/>
                </a:solidFill>
              </a:rPr>
              <a:t> 11.6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38.22</a:t>
            </a:r>
          </a:p>
        </p:txBody>
      </p:sp>
    </p:spTree>
    <p:extLst>
      <p:ext uri="{BB962C8B-B14F-4D97-AF65-F5344CB8AC3E}">
        <p14:creationId xmlns:p14="http://schemas.microsoft.com/office/powerpoint/2010/main" val="275878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5ª e 6ª TROMBETA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8DEA70B-48E8-F24B-AA4D-07DDD026C5A3}"/>
              </a:ext>
            </a:extLst>
          </p:cNvPr>
          <p:cNvSpPr/>
          <p:nvPr/>
        </p:nvSpPr>
        <p:spPr>
          <a:xfrm>
            <a:off x="640972" y="1835746"/>
            <a:ext cx="10626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19</a:t>
            </a:r>
            <a:r>
              <a:rPr lang="pt-BR" u="sng" dirty="0">
                <a:solidFill>
                  <a:schemeClr val="accent4"/>
                </a:solidFill>
              </a:rPr>
              <a:t>pois a força dos cavalos</a:t>
            </a:r>
            <a:r>
              <a:rPr lang="pt-BR" dirty="0"/>
              <a:t> estava na sua boca e na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cauda</a:t>
            </a:r>
            <a:r>
              <a:rPr lang="pt-BR" dirty="0"/>
              <a:t>, porquanto a sua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cauda</a:t>
            </a:r>
            <a:r>
              <a:rPr lang="pt-BR" u="sng" dirty="0">
                <a:solidFill>
                  <a:schemeClr val="accent4"/>
                </a:solidFill>
              </a:rPr>
              <a:t> se parecia com serpentes</a:t>
            </a:r>
            <a:r>
              <a:rPr lang="pt-BR" dirty="0"/>
              <a:t>, e tinha cabeça, e com ela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causavam dano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07FCF92-6602-8E4C-A02F-6113E7F362F4}"/>
              </a:ext>
            </a:extLst>
          </p:cNvPr>
          <p:cNvSpPr/>
          <p:nvPr/>
        </p:nvSpPr>
        <p:spPr>
          <a:xfrm>
            <a:off x="640973" y="1171932"/>
            <a:ext cx="10626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10</a:t>
            </a:r>
            <a:r>
              <a:rPr lang="pt-BR" dirty="0"/>
              <a:t>tinham ainda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cauda</a:t>
            </a:r>
            <a:r>
              <a:rPr lang="pt-BR" dirty="0"/>
              <a:t>, como escorpiões, e ferrão; na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cauda</a:t>
            </a:r>
            <a:r>
              <a:rPr lang="pt-BR" dirty="0"/>
              <a:t> tinham poder para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causar dano </a:t>
            </a:r>
            <a:r>
              <a:rPr lang="pt-BR" dirty="0"/>
              <a:t>aos homens, por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cinco meses</a:t>
            </a:r>
            <a:r>
              <a:rPr lang="pt-BR" dirty="0"/>
              <a:t>;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DDFB2BD4-92DC-B442-87F7-AB73B1C0300F}"/>
              </a:ext>
            </a:extLst>
          </p:cNvPr>
          <p:cNvCxnSpPr>
            <a:cxnSpLocks/>
          </p:cNvCxnSpPr>
          <p:nvPr/>
        </p:nvCxnSpPr>
        <p:spPr>
          <a:xfrm>
            <a:off x="1240221" y="4629490"/>
            <a:ext cx="83901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C33AAA5F-F6A0-6B44-8475-FE6893452C39}"/>
              </a:ext>
            </a:extLst>
          </p:cNvPr>
          <p:cNvCxnSpPr>
            <a:cxnSpLocks/>
          </p:cNvCxnSpPr>
          <p:nvPr/>
        </p:nvCxnSpPr>
        <p:spPr>
          <a:xfrm>
            <a:off x="2561677" y="3530114"/>
            <a:ext cx="0" cy="1479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6C55BBE-28AD-2C43-AC94-08203F173EB8}"/>
              </a:ext>
            </a:extLst>
          </p:cNvPr>
          <p:cNvSpPr txBox="1"/>
          <p:nvPr/>
        </p:nvSpPr>
        <p:spPr>
          <a:xfrm>
            <a:off x="1998969" y="2943895"/>
            <a:ext cx="1125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TEMPO </a:t>
            </a:r>
            <a:br>
              <a:rPr lang="pt-BR" sz="1400" b="1" dirty="0">
                <a:solidFill>
                  <a:schemeClr val="accent4"/>
                </a:solidFill>
              </a:rPr>
            </a:br>
            <a:r>
              <a:rPr lang="pt-BR" sz="1400" b="1" dirty="0">
                <a:solidFill>
                  <a:schemeClr val="accent4"/>
                </a:solidFill>
              </a:rPr>
              <a:t>DO FIM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1D51637-5AB2-D14C-B05A-5A1474F4970B}"/>
              </a:ext>
            </a:extLst>
          </p:cNvPr>
          <p:cNvSpPr txBox="1"/>
          <p:nvPr/>
        </p:nvSpPr>
        <p:spPr>
          <a:xfrm>
            <a:off x="1615834" y="5109567"/>
            <a:ext cx="189168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1798</a:t>
            </a:r>
            <a:br>
              <a:rPr lang="pt-BR" sz="1400" b="1" dirty="0">
                <a:solidFill>
                  <a:schemeClr val="accent4"/>
                </a:solidFill>
              </a:rPr>
            </a:br>
            <a:r>
              <a:rPr lang="pt-BR" sz="1200" i="1" dirty="0">
                <a:solidFill>
                  <a:schemeClr val="accent4"/>
                </a:solidFill>
              </a:rPr>
              <a:t>fim do período de supremacia do chifre pequeno (Roma Papal) </a:t>
            </a:r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1200" i="1" dirty="0" err="1">
                <a:solidFill>
                  <a:schemeClr val="accent4"/>
                </a:solidFill>
              </a:rPr>
              <a:t>Dn</a:t>
            </a:r>
            <a:r>
              <a:rPr lang="pt-BR" sz="1200" i="1" dirty="0">
                <a:solidFill>
                  <a:schemeClr val="accent4"/>
                </a:solidFill>
              </a:rPr>
              <a:t> 7.24-25</a:t>
            </a:r>
            <a:endParaRPr lang="pt-BR" sz="1400" i="1" dirty="0">
              <a:solidFill>
                <a:schemeClr val="accent4"/>
              </a:solidFill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D107514-C013-A149-A69A-10022BB4C77F}"/>
              </a:ext>
            </a:extLst>
          </p:cNvPr>
          <p:cNvCxnSpPr>
            <a:cxnSpLocks/>
          </p:cNvCxnSpPr>
          <p:nvPr/>
        </p:nvCxnSpPr>
        <p:spPr>
          <a:xfrm>
            <a:off x="4293722" y="3467115"/>
            <a:ext cx="0" cy="154213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56A110-DA1D-4A48-BE5E-155517FA016C}"/>
              </a:ext>
            </a:extLst>
          </p:cNvPr>
          <p:cNvSpPr txBox="1"/>
          <p:nvPr/>
        </p:nvSpPr>
        <p:spPr>
          <a:xfrm>
            <a:off x="3662692" y="2715417"/>
            <a:ext cx="1292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INICIO DO JUÍZO CELESTIAL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CA22235-B78D-944D-958E-774666EA5905}"/>
              </a:ext>
            </a:extLst>
          </p:cNvPr>
          <p:cNvSpPr txBox="1"/>
          <p:nvPr/>
        </p:nvSpPr>
        <p:spPr>
          <a:xfrm>
            <a:off x="3363319" y="5109567"/>
            <a:ext cx="189166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1844</a:t>
            </a:r>
            <a:br>
              <a:rPr lang="pt-BR" sz="1400" b="1" dirty="0">
                <a:solidFill>
                  <a:schemeClr val="accent4"/>
                </a:solidFill>
              </a:rPr>
            </a:br>
            <a:r>
              <a:rPr lang="pt-BR" sz="1200" i="1" dirty="0">
                <a:solidFill>
                  <a:schemeClr val="accent4"/>
                </a:solidFill>
              </a:rPr>
              <a:t>inicio da purificação do santuário celestial </a:t>
            </a:r>
            <a:br>
              <a:rPr lang="pt-BR" sz="1200" i="1" dirty="0">
                <a:solidFill>
                  <a:schemeClr val="accent4"/>
                </a:solidFill>
              </a:rPr>
            </a:br>
            <a:r>
              <a:rPr lang="pt-BR" sz="1200" i="1" dirty="0" err="1">
                <a:solidFill>
                  <a:schemeClr val="accent4"/>
                </a:solidFill>
              </a:rPr>
              <a:t>Dn</a:t>
            </a:r>
            <a:r>
              <a:rPr lang="pt-BR" sz="1200" i="1" dirty="0">
                <a:solidFill>
                  <a:schemeClr val="accent4"/>
                </a:solidFill>
              </a:rPr>
              <a:t> 8.14; João ordenado a medir o santuário e os adoradores </a:t>
            </a:r>
            <a:r>
              <a:rPr lang="pt-BR" sz="1200" i="1" dirty="0" err="1">
                <a:solidFill>
                  <a:schemeClr val="accent4"/>
                </a:solidFill>
              </a:rPr>
              <a:t>Ap</a:t>
            </a:r>
            <a:r>
              <a:rPr lang="pt-BR" sz="1200" i="1" dirty="0">
                <a:solidFill>
                  <a:schemeClr val="accent4"/>
                </a:solidFill>
              </a:rPr>
              <a:t> 11.</a:t>
            </a:r>
            <a:endParaRPr lang="pt-BR" sz="1400" b="1" dirty="0">
              <a:solidFill>
                <a:schemeClr val="accent4"/>
              </a:solidFill>
            </a:endParaRP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1B34C805-1641-9F42-962C-DC9F4151682C}"/>
              </a:ext>
            </a:extLst>
          </p:cNvPr>
          <p:cNvCxnSpPr>
            <a:cxnSpLocks/>
          </p:cNvCxnSpPr>
          <p:nvPr/>
        </p:nvCxnSpPr>
        <p:spPr>
          <a:xfrm>
            <a:off x="1966565" y="4381123"/>
            <a:ext cx="0" cy="62812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AB195B7-4B1C-F24A-9085-5221B154ED4E}"/>
              </a:ext>
            </a:extLst>
          </p:cNvPr>
          <p:cNvSpPr txBox="1"/>
          <p:nvPr/>
        </p:nvSpPr>
        <p:spPr>
          <a:xfrm>
            <a:off x="1370788" y="3698016"/>
            <a:ext cx="12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ILUMINISMO /</a:t>
            </a:r>
            <a:br>
              <a:rPr lang="pt-BR" sz="1200" b="1" dirty="0">
                <a:solidFill>
                  <a:srgbClr val="FFFF00"/>
                </a:solidFill>
              </a:rPr>
            </a:br>
            <a:r>
              <a:rPr lang="pt-BR" sz="1200" b="1" dirty="0">
                <a:solidFill>
                  <a:srgbClr val="FFFF00"/>
                </a:solidFill>
              </a:rPr>
              <a:t>RACIONALISMO / ATEÍSMO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58CD3A9-DD7E-9140-9DE0-C618C3BC6B2F}"/>
              </a:ext>
            </a:extLst>
          </p:cNvPr>
          <p:cNvSpPr txBox="1"/>
          <p:nvPr/>
        </p:nvSpPr>
        <p:spPr>
          <a:xfrm>
            <a:off x="1383429" y="5107448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1715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014E2634-380D-3541-BE28-B0E9EC76F6BC}"/>
              </a:ext>
            </a:extLst>
          </p:cNvPr>
          <p:cNvCxnSpPr/>
          <p:nvPr/>
        </p:nvCxnSpPr>
        <p:spPr>
          <a:xfrm>
            <a:off x="4894170" y="4086819"/>
            <a:ext cx="0" cy="9144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353EA47-5DEA-0F4F-96BB-955910D8CFE1}"/>
              </a:ext>
            </a:extLst>
          </p:cNvPr>
          <p:cNvSpPr txBox="1"/>
          <p:nvPr/>
        </p:nvSpPr>
        <p:spPr>
          <a:xfrm>
            <a:off x="4259893" y="3750278"/>
            <a:ext cx="1292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EVOLUCIONISMO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CF5EE2C-A38C-F848-91EE-19E3A0F641DE}"/>
              </a:ext>
            </a:extLst>
          </p:cNvPr>
          <p:cNvSpPr txBox="1"/>
          <p:nvPr/>
        </p:nvSpPr>
        <p:spPr>
          <a:xfrm>
            <a:off x="4311034" y="5099418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1844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A4760196-C315-BF42-9C63-5ACB1B4FC02D}"/>
              </a:ext>
            </a:extLst>
          </p:cNvPr>
          <p:cNvCxnSpPr>
            <a:cxnSpLocks/>
          </p:cNvCxnSpPr>
          <p:nvPr/>
        </p:nvCxnSpPr>
        <p:spPr>
          <a:xfrm>
            <a:off x="5494618" y="4411362"/>
            <a:ext cx="0" cy="589857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AFC5B2A-5264-6B43-AF9D-B4958152125C}"/>
              </a:ext>
            </a:extLst>
          </p:cNvPr>
          <p:cNvSpPr txBox="1"/>
          <p:nvPr/>
        </p:nvSpPr>
        <p:spPr>
          <a:xfrm>
            <a:off x="4827483" y="4047320"/>
            <a:ext cx="1292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ESPIRITISMO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E7A8558-0C0D-7949-87E9-6A23723B2484}"/>
              </a:ext>
            </a:extLst>
          </p:cNvPr>
          <p:cNvSpPr txBox="1"/>
          <p:nvPr/>
        </p:nvSpPr>
        <p:spPr>
          <a:xfrm>
            <a:off x="4911482" y="5099418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1847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5B92ED0B-7183-9641-A13A-FF039E99FAF0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5992424" y="3857581"/>
            <a:ext cx="0" cy="113397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76852DB-2181-8147-8043-EA3BD0414157}"/>
              </a:ext>
            </a:extLst>
          </p:cNvPr>
          <p:cNvSpPr txBox="1"/>
          <p:nvPr/>
        </p:nvSpPr>
        <p:spPr>
          <a:xfrm>
            <a:off x="5345971" y="3395916"/>
            <a:ext cx="129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ESPIRITISMO</a:t>
            </a:r>
            <a:br>
              <a:rPr lang="pt-BR" sz="1200" b="1" dirty="0">
                <a:solidFill>
                  <a:srgbClr val="FFFF00"/>
                </a:solidFill>
              </a:rPr>
            </a:br>
            <a:r>
              <a:rPr lang="pt-BR" sz="1200" b="1" dirty="0">
                <a:solidFill>
                  <a:srgbClr val="FFFF00"/>
                </a:solidFill>
              </a:rPr>
              <a:t>MODERNO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A82502AD-1AC7-AA45-A549-CD8543746722}"/>
              </a:ext>
            </a:extLst>
          </p:cNvPr>
          <p:cNvSpPr txBox="1"/>
          <p:nvPr/>
        </p:nvSpPr>
        <p:spPr>
          <a:xfrm>
            <a:off x="5409288" y="5089754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1848</a:t>
            </a: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C84664DE-F55C-A843-A063-DF745C3AC890}"/>
              </a:ext>
            </a:extLst>
          </p:cNvPr>
          <p:cNvCxnSpPr>
            <a:cxnSpLocks/>
          </p:cNvCxnSpPr>
          <p:nvPr/>
        </p:nvCxnSpPr>
        <p:spPr>
          <a:xfrm>
            <a:off x="3631264" y="4415474"/>
            <a:ext cx="0" cy="589857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D1CA94B-67B3-294C-925B-441C04FC5684}"/>
              </a:ext>
            </a:extLst>
          </p:cNvPr>
          <p:cNvSpPr txBox="1"/>
          <p:nvPr/>
        </p:nvSpPr>
        <p:spPr>
          <a:xfrm>
            <a:off x="3030970" y="3855748"/>
            <a:ext cx="129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COMUNISMO /</a:t>
            </a:r>
            <a:br>
              <a:rPr lang="pt-BR" sz="1200" b="1" dirty="0">
                <a:solidFill>
                  <a:srgbClr val="FFFF00"/>
                </a:solidFill>
              </a:rPr>
            </a:br>
            <a:r>
              <a:rPr lang="pt-BR" sz="1200" b="1" dirty="0">
                <a:solidFill>
                  <a:srgbClr val="FFFF00"/>
                </a:solidFill>
              </a:rPr>
              <a:t>CAPITALISMO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6FCC72F-40A0-9147-9293-6528996115DF}"/>
              </a:ext>
            </a:extLst>
          </p:cNvPr>
          <p:cNvSpPr txBox="1"/>
          <p:nvPr/>
        </p:nvSpPr>
        <p:spPr>
          <a:xfrm>
            <a:off x="3048128" y="5103530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1840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3ADB3FD0-280C-AD4E-89F8-4A7597EC2CFC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3087317" y="3777519"/>
            <a:ext cx="4486" cy="1219373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B1C1FDF-737F-4341-9254-F68FFF68A1CB}"/>
              </a:ext>
            </a:extLst>
          </p:cNvPr>
          <p:cNvSpPr txBox="1"/>
          <p:nvPr/>
        </p:nvSpPr>
        <p:spPr>
          <a:xfrm>
            <a:off x="2440864" y="3500520"/>
            <a:ext cx="1292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MORMONS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EA9C9FE-25D6-4744-9CA7-38E24CDDC21D}"/>
              </a:ext>
            </a:extLst>
          </p:cNvPr>
          <p:cNvSpPr txBox="1"/>
          <p:nvPr/>
        </p:nvSpPr>
        <p:spPr>
          <a:xfrm>
            <a:off x="2508667" y="5107448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1830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93C9133B-9267-B744-A103-DD367CC05DAE}"/>
              </a:ext>
            </a:extLst>
          </p:cNvPr>
          <p:cNvCxnSpPr>
            <a:cxnSpLocks/>
          </p:cNvCxnSpPr>
          <p:nvPr/>
        </p:nvCxnSpPr>
        <p:spPr>
          <a:xfrm>
            <a:off x="1352032" y="3750278"/>
            <a:ext cx="0" cy="126169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07AE595-780A-DD4C-B40F-999EC3A16A09}"/>
              </a:ext>
            </a:extLst>
          </p:cNvPr>
          <p:cNvSpPr txBox="1"/>
          <p:nvPr/>
        </p:nvSpPr>
        <p:spPr>
          <a:xfrm>
            <a:off x="830040" y="3328616"/>
            <a:ext cx="1125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MESMERISMO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0093FE20-73A7-F34F-B2C9-D811111DC459}"/>
              </a:ext>
            </a:extLst>
          </p:cNvPr>
          <p:cNvSpPr txBox="1"/>
          <p:nvPr/>
        </p:nvSpPr>
        <p:spPr>
          <a:xfrm>
            <a:off x="782183" y="5108794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1700</a:t>
            </a: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47C62AB5-A993-6C4B-9ED8-DFD310851B71}"/>
              </a:ext>
            </a:extLst>
          </p:cNvPr>
          <p:cNvCxnSpPr>
            <a:cxnSpLocks/>
            <a:stCxn id="61" idx="2"/>
          </p:cNvCxnSpPr>
          <p:nvPr/>
        </p:nvCxnSpPr>
        <p:spPr>
          <a:xfrm>
            <a:off x="7612563" y="3815506"/>
            <a:ext cx="0" cy="1193743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46338835-2DEB-E24D-9C76-8F661A896D82}"/>
              </a:ext>
            </a:extLst>
          </p:cNvPr>
          <p:cNvSpPr txBox="1"/>
          <p:nvPr/>
        </p:nvSpPr>
        <p:spPr>
          <a:xfrm>
            <a:off x="7029427" y="5107448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1875</a:t>
            </a:r>
          </a:p>
        </p:txBody>
      </p: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7C391FF4-0413-154C-AFB2-CDCA4B6EC847}"/>
              </a:ext>
            </a:extLst>
          </p:cNvPr>
          <p:cNvCxnSpPr>
            <a:cxnSpLocks/>
          </p:cNvCxnSpPr>
          <p:nvPr/>
        </p:nvCxnSpPr>
        <p:spPr>
          <a:xfrm>
            <a:off x="6819563" y="4317413"/>
            <a:ext cx="0" cy="68380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1E3F1BE9-06A0-3A4A-94E0-B4EFF0CB85BC}"/>
              </a:ext>
            </a:extLst>
          </p:cNvPr>
          <p:cNvSpPr txBox="1"/>
          <p:nvPr/>
        </p:nvSpPr>
        <p:spPr>
          <a:xfrm>
            <a:off x="6187075" y="3875615"/>
            <a:ext cx="129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TESTEMUNHAS</a:t>
            </a:r>
            <a:br>
              <a:rPr lang="pt-BR" sz="1200" b="1" dirty="0">
                <a:solidFill>
                  <a:srgbClr val="FFFF00"/>
                </a:solidFill>
              </a:rPr>
            </a:br>
            <a:r>
              <a:rPr lang="pt-BR" sz="1200" b="1" dirty="0">
                <a:solidFill>
                  <a:srgbClr val="FFFF00"/>
                </a:solidFill>
              </a:rPr>
              <a:t>DE JEOVA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7525CFF-30A5-4C4D-A3F4-3771D200EBB7}"/>
              </a:ext>
            </a:extLst>
          </p:cNvPr>
          <p:cNvSpPr txBox="1"/>
          <p:nvPr/>
        </p:nvSpPr>
        <p:spPr>
          <a:xfrm>
            <a:off x="6236427" y="5099418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FF00"/>
                </a:solidFill>
              </a:rPr>
              <a:t>1870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E10395D-35C7-C245-BC8F-65AA28EBB6F1}"/>
              </a:ext>
            </a:extLst>
          </p:cNvPr>
          <p:cNvSpPr txBox="1"/>
          <p:nvPr/>
        </p:nvSpPr>
        <p:spPr>
          <a:xfrm>
            <a:off x="6858636" y="3353841"/>
            <a:ext cx="1507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FF00"/>
                </a:solidFill>
              </a:rPr>
              <a:t>TEOSOFIA </a:t>
            </a:r>
            <a:br>
              <a:rPr lang="pt-BR" sz="1200" b="1" dirty="0">
                <a:solidFill>
                  <a:srgbClr val="FFFF00"/>
                </a:solidFill>
              </a:rPr>
            </a:br>
            <a:r>
              <a:rPr lang="pt-BR" sz="1200" b="1" dirty="0">
                <a:solidFill>
                  <a:srgbClr val="FFFF00"/>
                </a:solidFill>
              </a:rPr>
              <a:t>ALEISTER CROWLEY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EF4AB6E9-63DC-AF4C-83C7-6C48484C8428}"/>
              </a:ext>
            </a:extLst>
          </p:cNvPr>
          <p:cNvSpPr txBox="1"/>
          <p:nvPr/>
        </p:nvSpPr>
        <p:spPr>
          <a:xfrm>
            <a:off x="8440950" y="3997596"/>
            <a:ext cx="3438262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Destruir a Bíblia sem queima-la;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Destruir a verdade da criação, pois assim todo plano da redenção colapsa;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Destruir a crença na alma mortal.</a:t>
            </a:r>
          </a:p>
        </p:txBody>
      </p:sp>
    </p:spTree>
    <p:extLst>
      <p:ext uri="{BB962C8B-B14F-4D97-AF65-F5344CB8AC3E}">
        <p14:creationId xmlns:p14="http://schemas.microsoft.com/office/powerpoint/2010/main" val="3533857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TOQUE DAS SETE TROMBETAS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517938"/>
            <a:ext cx="4287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PARALELO ENTRE AS TROMBETAS E O SELOS</a:t>
            </a:r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AA42D511-CE3E-494E-AA4C-346315185BC7}"/>
              </a:ext>
            </a:extLst>
          </p:cNvPr>
          <p:cNvGraphicFramePr>
            <a:graphicFrameLocks noGrp="1"/>
          </p:cNvGraphicFramePr>
          <p:nvPr/>
        </p:nvGraphicFramePr>
        <p:xfrm>
          <a:off x="1473200" y="2048933"/>
          <a:ext cx="9144000" cy="397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335496092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309427527"/>
                    </a:ext>
                  </a:extLst>
                </a:gridCol>
              </a:tblGrid>
              <a:tr h="553316">
                <a:tc>
                  <a:txBody>
                    <a:bodyPr/>
                    <a:lstStyle/>
                    <a:p>
                      <a:r>
                        <a:rPr lang="pt-BR" dirty="0"/>
                        <a:t>OS SETE SELOS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AS SETE TROMBETAS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635793"/>
                  </a:ext>
                </a:extLst>
              </a:tr>
              <a:tr h="553316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Os quatro cavaleiros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As quatro primeiras trombetas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763792"/>
                  </a:ext>
                </a:extLst>
              </a:tr>
              <a:tr h="553316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quinto e sexto selo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primeiro e o segundo Ai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567591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accent4"/>
                          </a:solidFill>
                        </a:rPr>
                        <a:t>Selamento do povo de Deus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accent4"/>
                          </a:solidFill>
                        </a:rPr>
                        <a:t>O pequeno rolo, a medição do templo e as duas testemunhas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736803"/>
                  </a:ext>
                </a:extLst>
              </a:tr>
              <a:tr h="136434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sétimo selo, silencio no céu antes do julgamento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terceiro Ai, o tempo chegou para o julgamento e recompensa dos servos de Deus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07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584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MENSAGEM DO LIVRO ABERTO E A EXPERIENCIA DE JOÃO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20AC4CD-4A37-B341-9CB2-5EBCAA8F5809}"/>
              </a:ext>
            </a:extLst>
          </p:cNvPr>
          <p:cNvCxnSpPr>
            <a:cxnSpLocks/>
          </p:cNvCxnSpPr>
          <p:nvPr/>
        </p:nvCxnSpPr>
        <p:spPr>
          <a:xfrm>
            <a:off x="2317093" y="3765258"/>
            <a:ext cx="70686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FB1FE60-0584-0346-8ECA-C3EBAF76D1ED}"/>
              </a:ext>
            </a:extLst>
          </p:cNvPr>
          <p:cNvCxnSpPr/>
          <p:nvPr/>
        </p:nvCxnSpPr>
        <p:spPr>
          <a:xfrm>
            <a:off x="3987800" y="3314700"/>
            <a:ext cx="0" cy="914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7A560B1-3D0B-8448-8A1B-77EFC3BBC832}"/>
              </a:ext>
            </a:extLst>
          </p:cNvPr>
          <p:cNvSpPr txBox="1"/>
          <p:nvPr/>
        </p:nvSpPr>
        <p:spPr>
          <a:xfrm>
            <a:off x="2589739" y="3921323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>
                <a:solidFill>
                  <a:schemeClr val="accent4"/>
                </a:solidFill>
              </a:rPr>
              <a:t>Ap</a:t>
            </a:r>
            <a:r>
              <a:rPr lang="pt-BR" sz="1400" b="1" dirty="0">
                <a:solidFill>
                  <a:schemeClr val="accent4"/>
                </a:solidFill>
              </a:rPr>
              <a:t> 1 -10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EC0BD0-6B86-6640-B535-89001690DC76}"/>
              </a:ext>
            </a:extLst>
          </p:cNvPr>
          <p:cNvSpPr txBox="1"/>
          <p:nvPr/>
        </p:nvSpPr>
        <p:spPr>
          <a:xfrm>
            <a:off x="4151839" y="3937687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>
                <a:solidFill>
                  <a:schemeClr val="accent4"/>
                </a:solidFill>
              </a:rPr>
              <a:t>Ap</a:t>
            </a:r>
            <a:r>
              <a:rPr lang="pt-BR" sz="1400" b="1" dirty="0">
                <a:solidFill>
                  <a:schemeClr val="accent4"/>
                </a:solidFill>
              </a:rPr>
              <a:t> 12-22.5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C56073F-3C69-B24F-86B3-C91CBDA7EC0D}"/>
              </a:ext>
            </a:extLst>
          </p:cNvPr>
          <p:cNvSpPr txBox="1"/>
          <p:nvPr/>
        </p:nvSpPr>
        <p:spPr>
          <a:xfrm>
            <a:off x="3425092" y="2567272"/>
            <a:ext cx="1125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4"/>
                </a:solidFill>
              </a:rPr>
              <a:t>LIVRO SELADO</a:t>
            </a:r>
          </a:p>
        </p:txBody>
      </p:sp>
    </p:spTree>
    <p:extLst>
      <p:ext uri="{BB962C8B-B14F-4D97-AF65-F5344CB8AC3E}">
        <p14:creationId xmlns:p14="http://schemas.microsoft.com/office/powerpoint/2010/main" val="3799298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MENSAGEM DO LIVRO ABERTO E A EXPERIENCIA DE JOÃO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CEEE742-B4AD-0041-9462-C25500C23547}"/>
              </a:ext>
            </a:extLst>
          </p:cNvPr>
          <p:cNvSpPr/>
          <p:nvPr/>
        </p:nvSpPr>
        <p:spPr>
          <a:xfrm>
            <a:off x="640973" y="1610445"/>
            <a:ext cx="545502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Vi outro anjo forte descendo do céu, envolto em nuvem, com o arco-íris por cima de sua cabeça; o rosto era como o sol, e as pernas, como colunas de fogo;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e tinha na mão um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livrinho</a:t>
            </a:r>
            <a:r>
              <a:rPr lang="pt-BR" dirty="0"/>
              <a:t> </a:t>
            </a:r>
            <a:r>
              <a:rPr lang="pt-BR" u="sng" dirty="0">
                <a:solidFill>
                  <a:schemeClr val="accent4"/>
                </a:solidFill>
              </a:rPr>
              <a:t>aberto</a:t>
            </a:r>
            <a:r>
              <a:rPr lang="pt-BR" dirty="0"/>
              <a:t>. </a:t>
            </a:r>
            <a:r>
              <a:rPr lang="pt-BR" u="sng" dirty="0">
                <a:solidFill>
                  <a:schemeClr val="accent4"/>
                </a:solidFill>
              </a:rPr>
              <a:t>Pôs o pé direito sobre o mar e o esquerdo, sobre a terra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e bradou em grande voz, como ruge um leão, e, quando bradou, desferiram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trovões </a:t>
            </a:r>
            <a:r>
              <a:rPr lang="pt-BR" dirty="0"/>
              <a:t>as suas próprias vozes.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dirty="0"/>
              <a:t>Logo que falaram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trovões</a:t>
            </a:r>
            <a:r>
              <a:rPr lang="pt-BR" dirty="0"/>
              <a:t>, eu ia escrever, mas ouvi uma voz do céu, dizendo: </a:t>
            </a:r>
            <a:r>
              <a:rPr lang="pt-BR" dirty="0">
                <a:solidFill>
                  <a:schemeClr val="accent4"/>
                </a:solidFill>
              </a:rPr>
              <a:t>Guarda em segredo as coisas</a:t>
            </a:r>
            <a:r>
              <a:rPr lang="pt-BR" dirty="0"/>
              <a:t> que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trovões </a:t>
            </a:r>
            <a:r>
              <a:rPr lang="pt-BR" dirty="0"/>
              <a:t>falaram e não as escrevas.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Então, o anjo que vi em pé sobre o mar e sobre a terra levantou a mão direita para o céu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dirty="0"/>
              <a:t>e jurou por aquele que vive pelos séculos dos séculos, o mesmo que criou o céu, a terra, o mar e tudo quanto neles existe: </a:t>
            </a:r>
            <a:r>
              <a:rPr lang="pt-BR" u="sng" dirty="0">
                <a:solidFill>
                  <a:schemeClr val="accent4"/>
                </a:solidFill>
              </a:rPr>
              <a:t>Já não haverá demora</a:t>
            </a:r>
            <a:r>
              <a:rPr lang="pt-BR" dirty="0"/>
              <a:t>,</a:t>
            </a:r>
            <a:br>
              <a:rPr lang="pt-BR" dirty="0"/>
            </a:b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5524431-E2FA-1F48-B0E2-FAF1FDD854C2}"/>
              </a:ext>
            </a:extLst>
          </p:cNvPr>
          <p:cNvSpPr/>
          <p:nvPr/>
        </p:nvSpPr>
        <p:spPr>
          <a:xfrm>
            <a:off x="6223502" y="1610444"/>
            <a:ext cx="54550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sng" baseline="30000" dirty="0"/>
              <a:t>7</a:t>
            </a:r>
            <a:r>
              <a:rPr lang="pt-BR" u="sng" dirty="0">
                <a:solidFill>
                  <a:schemeClr val="accent4"/>
                </a:solidFill>
              </a:rPr>
              <a:t>mas, nos dias da voz do sétimo anjo, quando ele estiver para tocar a trombeta, cumprir-se-á, então, o mistério de Deus, segundo ele anunciou aos seus servos, os profetas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/>
              <a:t>A voz que ouvi, vinda do céu, estava de novo falando comigo e dizendo: Vai e toma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livro</a:t>
            </a:r>
            <a:r>
              <a:rPr lang="pt-BR" dirty="0"/>
              <a:t> que se acha aberto na mão do anjo em pé sobre o mar e sobre a terra.</a:t>
            </a:r>
            <a:br>
              <a:rPr lang="pt-BR" dirty="0"/>
            </a:br>
            <a:r>
              <a:rPr lang="pt-BR" baseline="30000" dirty="0"/>
              <a:t>9</a:t>
            </a:r>
            <a:r>
              <a:rPr lang="pt-BR" dirty="0"/>
              <a:t>Fui, pois, ao anjo, dizendo-lhe que me desse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livrinho</a:t>
            </a:r>
            <a:r>
              <a:rPr lang="pt-BR" dirty="0"/>
              <a:t>. Ele, então, me falou:</a:t>
            </a:r>
            <a:r>
              <a:rPr lang="pt-BR" u="sng" dirty="0">
                <a:solidFill>
                  <a:schemeClr val="accent4"/>
                </a:solidFill>
              </a:rPr>
              <a:t> Toma-o e devora-o; certamente, ele será amargo ao teu estômago, mas, na tua boca, doce como mel.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Tomei o livrinho da mão do anjo e o devorei, e, na minha boca, era doce como mel; quando, porém, o comi, o meu estômago ficou amargo.</a:t>
            </a:r>
            <a:br>
              <a:rPr lang="pt-BR" dirty="0"/>
            </a:br>
            <a:r>
              <a:rPr lang="pt-BR" baseline="30000" dirty="0"/>
              <a:t>11</a:t>
            </a:r>
            <a:r>
              <a:rPr lang="pt-BR" dirty="0"/>
              <a:t>Então, me disseram: </a:t>
            </a:r>
            <a:r>
              <a:rPr lang="pt-BR" u="sng" dirty="0">
                <a:solidFill>
                  <a:schemeClr val="accent4"/>
                </a:solidFill>
              </a:rPr>
              <a:t>É necessário que ainda profetizes a respeito de muitos povos, nações, línguas e reis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10:1-11</a:t>
            </a:r>
            <a:endParaRPr lang="pt-BR" dirty="0"/>
          </a:p>
          <a:p>
            <a:endParaRPr lang="pt-BR" sz="1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93A8E05-07A3-4442-BE21-5F755DAF1A19}"/>
              </a:ext>
            </a:extLst>
          </p:cNvPr>
          <p:cNvSpPr txBox="1"/>
          <p:nvPr/>
        </p:nvSpPr>
        <p:spPr>
          <a:xfrm>
            <a:off x="0" y="1780725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1.15,16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2052950-FF16-D342-AC8E-37AADEBA564C}"/>
              </a:ext>
            </a:extLst>
          </p:cNvPr>
          <p:cNvSpPr txBox="1"/>
          <p:nvPr/>
        </p:nvSpPr>
        <p:spPr>
          <a:xfrm>
            <a:off x="0" y="2905780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4.5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3EB42A5-A213-2144-B186-8F9419BC43DB}"/>
              </a:ext>
            </a:extLst>
          </p:cNvPr>
          <p:cNvSpPr txBox="1"/>
          <p:nvPr/>
        </p:nvSpPr>
        <p:spPr>
          <a:xfrm>
            <a:off x="0" y="405565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12.4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4C545C4-191D-FA47-8374-51D86C94DC51}"/>
              </a:ext>
            </a:extLst>
          </p:cNvPr>
          <p:cNvSpPr txBox="1"/>
          <p:nvPr/>
        </p:nvSpPr>
        <p:spPr>
          <a:xfrm>
            <a:off x="0" y="5204500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12.7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30786DE-E71D-CF41-9A71-154BE7610A82}"/>
              </a:ext>
            </a:extLst>
          </p:cNvPr>
          <p:cNvSpPr txBox="1"/>
          <p:nvPr/>
        </p:nvSpPr>
        <p:spPr>
          <a:xfrm>
            <a:off x="11237290" y="4162941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15.16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2.10; 3.4</a:t>
            </a:r>
          </a:p>
        </p:txBody>
      </p:sp>
    </p:spTree>
    <p:extLst>
      <p:ext uri="{BB962C8B-B14F-4D97-AF65-F5344CB8AC3E}">
        <p14:creationId xmlns:p14="http://schemas.microsoft.com/office/powerpoint/2010/main" val="4128107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MENSAGEM DO POVO DE DEUS: SANTUARIO, SALVAÇÃO E JUÍZO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CEEE742-B4AD-0041-9462-C25500C23547}"/>
              </a:ext>
            </a:extLst>
          </p:cNvPr>
          <p:cNvSpPr/>
          <p:nvPr/>
        </p:nvSpPr>
        <p:spPr>
          <a:xfrm>
            <a:off x="640973" y="1139800"/>
            <a:ext cx="545502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Foi-me dado um caniço semelhante a uma vara, e também me foi dito: Dispõe-te e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mede</a:t>
            </a:r>
            <a:r>
              <a:rPr lang="pt-BR" u="sng" dirty="0">
                <a:solidFill>
                  <a:schemeClr val="accent4"/>
                </a:solidFill>
              </a:rPr>
              <a:t> 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santuário de Deus</a:t>
            </a:r>
            <a:r>
              <a:rPr lang="pt-BR" u="sng" dirty="0">
                <a:solidFill>
                  <a:schemeClr val="accent4"/>
                </a:solidFill>
              </a:rPr>
              <a:t>, o seu altar e os que naquele adoram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mas deixa de parte o átrio exterior 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santuário</a:t>
            </a:r>
            <a:r>
              <a:rPr lang="pt-BR" dirty="0"/>
              <a:t> e não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meças</a:t>
            </a:r>
            <a:r>
              <a:rPr lang="pt-BR" dirty="0"/>
              <a:t>, porque foi ele dado aos gentios; estes, </a:t>
            </a:r>
            <a:r>
              <a:rPr lang="pt-BR" u="sng" dirty="0">
                <a:solidFill>
                  <a:schemeClr val="accent4"/>
                </a:solidFill>
              </a:rPr>
              <a:t>por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quarenta e dois meses</a:t>
            </a:r>
            <a:r>
              <a:rPr lang="pt-BR" u="sng" dirty="0">
                <a:solidFill>
                  <a:schemeClr val="accent4"/>
                </a:solidFill>
              </a:rPr>
              <a:t>, calcarão aos pés a cidade santa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Darei às minhas </a:t>
            </a:r>
            <a:r>
              <a:rPr lang="pt-BR" u="sng" dirty="0">
                <a:solidFill>
                  <a:schemeClr val="accent4"/>
                </a:solidFill>
              </a:rPr>
              <a:t>duas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testemunhas</a:t>
            </a:r>
            <a:r>
              <a:rPr lang="pt-BR" u="sng" dirty="0">
                <a:solidFill>
                  <a:schemeClr val="accent4"/>
                </a:solidFill>
              </a:rPr>
              <a:t> </a:t>
            </a:r>
            <a:r>
              <a:rPr lang="pt-BR" dirty="0"/>
              <a:t>que profetizem por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mil duzentos e sessenta dias</a:t>
            </a:r>
            <a:r>
              <a:rPr lang="pt-BR" dirty="0"/>
              <a:t>, vestidas de pano de saco.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u="sng" dirty="0">
                <a:solidFill>
                  <a:schemeClr val="accent4"/>
                </a:solidFill>
              </a:rPr>
              <a:t>São estas as duas oliveiras e os dois candeeiros que se acham em pé diante do Senhor da terra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Se alguém pretende causar-lhes dano, sai fogo da sua boca e devora os inimigos; sim, se alguém pretender causar-lhes dano, certamente, deve morrer.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u="sng" dirty="0">
                <a:solidFill>
                  <a:schemeClr val="accent4"/>
                </a:solidFill>
              </a:rPr>
              <a:t>Elas têm autoridade para fechar o céu, para que não chova durante os dias em que profetizarem. Têm autoridade também sobre as águas, para convertê-las em sangue, bem como para ferir a terra com toda sorte de flagelos, tantas vezes quantas quiserem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5524431-E2FA-1F48-B0E2-FAF1FDD854C2}"/>
              </a:ext>
            </a:extLst>
          </p:cNvPr>
          <p:cNvSpPr/>
          <p:nvPr/>
        </p:nvSpPr>
        <p:spPr>
          <a:xfrm>
            <a:off x="6223502" y="1139799"/>
            <a:ext cx="5455027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7</a:t>
            </a:r>
            <a:r>
              <a:rPr lang="pt-BR" dirty="0"/>
              <a:t>Quando tiverem, então, concluído o testemunho que devem dar, a</a:t>
            </a:r>
            <a:r>
              <a:rPr lang="pt-BR" u="sng" dirty="0">
                <a:solidFill>
                  <a:schemeClr val="accent4"/>
                </a:solidFill>
              </a:rPr>
              <a:t> besta que surge do abismo pelejará contra elas, e as vencerá, e matará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/>
              <a:t>e o seu cadáver ficará estirado na praça da grande cidade que, espiritualmente, se chama </a:t>
            </a:r>
            <a:r>
              <a:rPr lang="pt-BR" u="sng" dirty="0">
                <a:solidFill>
                  <a:schemeClr val="accent4"/>
                </a:solidFill>
              </a:rPr>
              <a:t>Sodoma e Egito, onde também o seu Senhor foi crucificado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9</a:t>
            </a:r>
            <a:r>
              <a:rPr lang="pt-BR" dirty="0"/>
              <a:t>Então, muitos dentre os povos, tribos, línguas e nações contemplam os cadáveres das duas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testemunhas</a:t>
            </a:r>
            <a:r>
              <a:rPr lang="pt-BR" dirty="0"/>
              <a:t>, por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três dias e meio</a:t>
            </a:r>
            <a:r>
              <a:rPr lang="pt-BR" dirty="0"/>
              <a:t>, e não permitem que esses cadáveres sejam sepultados.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Os que habitam sobre a terra se alegram por causa deles, realizarão festas e enviarão presentes uns aos outros, </a:t>
            </a:r>
            <a:r>
              <a:rPr lang="pt-BR" u="sng" dirty="0">
                <a:solidFill>
                  <a:schemeClr val="accent4"/>
                </a:solidFill>
              </a:rPr>
              <a:t>porquanto esses dois profetas atormentaram os que moram sobre a terra</a:t>
            </a:r>
            <a:r>
              <a:rPr lang="pt-BR" dirty="0"/>
              <a:t>.</a:t>
            </a:r>
            <a:br>
              <a:rPr lang="pt-BR" dirty="0"/>
            </a:br>
            <a:endParaRPr lang="pt-BR" sz="1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93A8E05-07A3-4442-BE21-5F755DAF1A19}"/>
              </a:ext>
            </a:extLst>
          </p:cNvPr>
          <p:cNvSpPr txBox="1"/>
          <p:nvPr/>
        </p:nvSpPr>
        <p:spPr>
          <a:xfrm>
            <a:off x="0" y="2319060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7.2425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2052950-FF16-D342-AC8E-37AADEBA564C}"/>
              </a:ext>
            </a:extLst>
          </p:cNvPr>
          <p:cNvSpPr txBox="1"/>
          <p:nvPr/>
        </p:nvSpPr>
        <p:spPr>
          <a:xfrm>
            <a:off x="-13448" y="1367459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Lv</a:t>
            </a:r>
            <a:r>
              <a:rPr lang="pt-BR" sz="1400" dirty="0">
                <a:solidFill>
                  <a:schemeClr val="accent4"/>
                </a:solidFill>
              </a:rPr>
              <a:t> 16.33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40-42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Mt</a:t>
            </a:r>
            <a:r>
              <a:rPr lang="pt-BR" sz="1400" dirty="0">
                <a:solidFill>
                  <a:schemeClr val="accent4"/>
                </a:solidFill>
              </a:rPr>
              <a:t> 7.2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3EB42A5-A213-2144-B186-8F9419BC43DB}"/>
              </a:ext>
            </a:extLst>
          </p:cNvPr>
          <p:cNvSpPr txBox="1"/>
          <p:nvPr/>
        </p:nvSpPr>
        <p:spPr>
          <a:xfrm>
            <a:off x="0" y="334475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Zc</a:t>
            </a:r>
            <a:r>
              <a:rPr lang="pt-BR" sz="1400" dirty="0">
                <a:solidFill>
                  <a:schemeClr val="accent4"/>
                </a:solidFill>
              </a:rPr>
              <a:t> 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4C545C4-191D-FA47-8374-51D86C94DC51}"/>
              </a:ext>
            </a:extLst>
          </p:cNvPr>
          <p:cNvSpPr txBox="1"/>
          <p:nvPr/>
        </p:nvSpPr>
        <p:spPr>
          <a:xfrm>
            <a:off x="0" y="5204500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7 -11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Jr 5.14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1Rs 17.1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30786DE-E71D-CF41-9A71-154BE7610A82}"/>
              </a:ext>
            </a:extLst>
          </p:cNvPr>
          <p:cNvSpPr txBox="1"/>
          <p:nvPr/>
        </p:nvSpPr>
        <p:spPr>
          <a:xfrm>
            <a:off x="11237290" y="4162941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15.16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2.10; 3.4</a:t>
            </a:r>
          </a:p>
        </p:txBody>
      </p:sp>
    </p:spTree>
    <p:extLst>
      <p:ext uri="{BB962C8B-B14F-4D97-AF65-F5344CB8AC3E}">
        <p14:creationId xmlns:p14="http://schemas.microsoft.com/office/powerpoint/2010/main" val="546279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MENSAGEM DO POVO DE DEUS: SANTUARIO, SALVAÇÃO E JUÍZO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CEEE742-B4AD-0041-9462-C25500C23547}"/>
              </a:ext>
            </a:extLst>
          </p:cNvPr>
          <p:cNvSpPr/>
          <p:nvPr/>
        </p:nvSpPr>
        <p:spPr>
          <a:xfrm>
            <a:off x="640973" y="1139800"/>
            <a:ext cx="54550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11</a:t>
            </a:r>
            <a:r>
              <a:rPr lang="pt-BR" dirty="0"/>
              <a:t>Mas, depois dos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três dias e meio</a:t>
            </a:r>
            <a:r>
              <a:rPr lang="pt-BR" dirty="0"/>
              <a:t>, um espírito de vida, vindo da parte de Deus, neles penetrou, e eles se ergueram sobre os pés, e àqueles que os viram sobreveio grande medo;</a:t>
            </a:r>
            <a:br>
              <a:rPr lang="pt-BR" dirty="0"/>
            </a:br>
            <a:r>
              <a:rPr lang="pt-BR" baseline="30000" dirty="0"/>
              <a:t>12</a:t>
            </a:r>
            <a:r>
              <a:rPr lang="pt-BR" dirty="0"/>
              <a:t>e as duas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testemunhas</a:t>
            </a:r>
            <a:r>
              <a:rPr lang="pt-BR" dirty="0"/>
              <a:t> ouviram grande voz vinda do céu, dizendo-lhes: Subi para aqui. E subiram ao céu numa nuvem, e os seus inimigos as contemplaram.</a:t>
            </a:r>
            <a:br>
              <a:rPr lang="pt-BR" dirty="0"/>
            </a:br>
            <a:r>
              <a:rPr lang="pt-BR" baseline="30000" dirty="0"/>
              <a:t>13</a:t>
            </a:r>
            <a:r>
              <a:rPr lang="pt-BR" dirty="0"/>
              <a:t>Naquela hora, </a:t>
            </a:r>
            <a:r>
              <a:rPr lang="pt-BR" u="sng" dirty="0">
                <a:solidFill>
                  <a:schemeClr val="accent4"/>
                </a:solidFill>
              </a:rPr>
              <a:t>houve grande terremoto</a:t>
            </a:r>
            <a:r>
              <a:rPr lang="pt-BR" dirty="0"/>
              <a:t>, e ruiu a décima parte da cidade, e morreram, nesse terremoto, sete mil pessoas, ao passo que as outras ficaram sobremodo aterrorizadas e deram glória ao Deus do céu.</a:t>
            </a:r>
            <a:br>
              <a:rPr lang="pt-BR" dirty="0"/>
            </a:br>
            <a:r>
              <a:rPr lang="pt-BR" baseline="30000" dirty="0"/>
              <a:t>14</a:t>
            </a:r>
            <a:r>
              <a:rPr lang="pt-BR" dirty="0"/>
              <a:t>Passou o segundo ai. Eis que, sem demora, vem o terceiro ai.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11:11-14</a:t>
            </a:r>
            <a:endParaRPr lang="pt-BR" sz="1400" dirty="0"/>
          </a:p>
          <a:p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4807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7ª TROMBETA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40973" y="1610445"/>
            <a:ext cx="54550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14</a:t>
            </a:r>
            <a:r>
              <a:rPr lang="pt-BR" dirty="0"/>
              <a:t>Passou o segundo ai. Eis que, sem demora, vem o terceiro ai.</a:t>
            </a:r>
            <a:br>
              <a:rPr lang="pt-BR" dirty="0"/>
            </a:br>
            <a:r>
              <a:rPr lang="pt-BR" baseline="30000" dirty="0"/>
              <a:t>15</a:t>
            </a:r>
            <a:r>
              <a:rPr lang="pt-BR" dirty="0"/>
              <a:t>O sétimo anjo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tocou a trombeta</a:t>
            </a:r>
            <a:r>
              <a:rPr lang="pt-BR" dirty="0"/>
              <a:t>, e houve no céu grandes vozes, dizendo: </a:t>
            </a:r>
            <a:r>
              <a:rPr lang="pt-BR" u="sng" dirty="0">
                <a:solidFill>
                  <a:schemeClr val="accent4"/>
                </a:solidFill>
              </a:rPr>
              <a:t>O reino do mundo se tornou de nosso Senhor e do seu Cristo, e ele reinará pelos séculos dos séculos.</a:t>
            </a:r>
            <a:br>
              <a:rPr lang="pt-BR" dirty="0"/>
            </a:br>
            <a:r>
              <a:rPr lang="pt-BR" baseline="30000" dirty="0"/>
              <a:t>16</a:t>
            </a:r>
            <a:r>
              <a:rPr lang="pt-BR" dirty="0"/>
              <a:t>E os vinte e quatro anciãos que se encontram sentados no seu trono, diante de Deus, prostraram-se sobre o seu rosto e adoraram a Deus,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dirty="0"/>
              <a:t>dizendo: </a:t>
            </a:r>
            <a:r>
              <a:rPr lang="pt-BR" u="sng" dirty="0">
                <a:solidFill>
                  <a:schemeClr val="accent4"/>
                </a:solidFill>
              </a:rPr>
              <a:t>Graças te damos, Senhor Deus, Todo-Poderoso, que és e que eras, porque assumiste o teu grande poder e passaste a reinar.</a:t>
            </a: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88E9C70-1E68-F24A-9BF7-2E7EE2A4682F}"/>
              </a:ext>
            </a:extLst>
          </p:cNvPr>
          <p:cNvSpPr/>
          <p:nvPr/>
        </p:nvSpPr>
        <p:spPr>
          <a:xfrm>
            <a:off x="6223502" y="1610444"/>
            <a:ext cx="545502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18</a:t>
            </a:r>
            <a:r>
              <a:rPr lang="pt-BR" dirty="0"/>
              <a:t>Na verdade, </a:t>
            </a:r>
            <a:r>
              <a:rPr lang="pt-BR" u="sng" dirty="0">
                <a:solidFill>
                  <a:schemeClr val="accent4"/>
                </a:solidFill>
              </a:rPr>
              <a:t>as nações se enfureceram; chegou, porém, a tua ira</a:t>
            </a:r>
            <a:r>
              <a:rPr lang="pt-BR" dirty="0"/>
              <a:t>, e o tempo determinado para serem julgados os mortos, para se dar o galardão aos teus servos, os profetas, aos santos e aos que temem o teu nome, tanto aos pequenos como aos grandes, e </a:t>
            </a:r>
            <a:r>
              <a:rPr lang="pt-BR" u="sng" dirty="0">
                <a:solidFill>
                  <a:schemeClr val="accent4"/>
                </a:solidFill>
              </a:rPr>
              <a:t>para destruíres os que destroem a terra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19</a:t>
            </a:r>
            <a:r>
              <a:rPr lang="pt-BR" u="sng" dirty="0">
                <a:solidFill>
                  <a:schemeClr val="accent4"/>
                </a:solidFill>
              </a:rPr>
              <a:t>Abriu-se, então, o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santuário</a:t>
            </a:r>
            <a:r>
              <a:rPr lang="pt-BR" u="sng" dirty="0">
                <a:solidFill>
                  <a:schemeClr val="accent4"/>
                </a:solidFill>
              </a:rPr>
              <a:t> de Deus, que se acha no céu, e foi vista a arca da Aliança no seu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santuário</a:t>
            </a:r>
            <a:r>
              <a:rPr lang="pt-BR" u="sng" dirty="0">
                <a:solidFill>
                  <a:schemeClr val="accent4"/>
                </a:solidFill>
              </a:rPr>
              <a:t>, e sobrevieram relâmpagos, vozes, trovões, terremoto e grande saraivada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11:14-19</a:t>
            </a:r>
            <a:endParaRPr lang="pt-BR" sz="1400" dirty="0"/>
          </a:p>
          <a:p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945379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CENAS INTRODUTORIAS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640973" y="1250652"/>
            <a:ext cx="4942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CENAS INTRODUTÓRIAS NO SANTUÁRIO CELESTIAL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BE0FBF4-777D-BE4D-A913-7F22EB3D4C99}"/>
              </a:ext>
            </a:extLst>
          </p:cNvPr>
          <p:cNvSpPr/>
          <p:nvPr/>
        </p:nvSpPr>
        <p:spPr>
          <a:xfrm>
            <a:off x="757766" y="2133600"/>
            <a:ext cx="7716199" cy="33612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E7989E9-D4AF-2D43-9C24-135046EB4D66}"/>
              </a:ext>
            </a:extLst>
          </p:cNvPr>
          <p:cNvSpPr/>
          <p:nvPr/>
        </p:nvSpPr>
        <p:spPr>
          <a:xfrm>
            <a:off x="757767" y="2133600"/>
            <a:ext cx="3361267" cy="33612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2582F37-5A2E-0740-A4AF-EA583EDCD9C0}"/>
              </a:ext>
            </a:extLst>
          </p:cNvPr>
          <p:cNvSpPr/>
          <p:nvPr/>
        </p:nvSpPr>
        <p:spPr>
          <a:xfrm>
            <a:off x="1816100" y="35030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7A5AEA4-B4F1-E44E-BFBC-CEB715823B61}"/>
              </a:ext>
            </a:extLst>
          </p:cNvPr>
          <p:cNvSpPr/>
          <p:nvPr/>
        </p:nvSpPr>
        <p:spPr>
          <a:xfrm>
            <a:off x="4648201" y="35030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7B0F94-A124-A94F-8BB4-BD31A75CB0C2}"/>
              </a:ext>
            </a:extLst>
          </p:cNvPr>
          <p:cNvSpPr/>
          <p:nvPr/>
        </p:nvSpPr>
        <p:spPr>
          <a:xfrm>
            <a:off x="6117167" y="23346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1DF3F7D-040C-A748-AE92-D1C940F82791}"/>
              </a:ext>
            </a:extLst>
          </p:cNvPr>
          <p:cNvSpPr/>
          <p:nvPr/>
        </p:nvSpPr>
        <p:spPr>
          <a:xfrm>
            <a:off x="6117167" y="4684183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FB8B76B-4B2F-AB45-9EEF-B16954656039}"/>
              </a:ext>
            </a:extLst>
          </p:cNvPr>
          <p:cNvSpPr/>
          <p:nvPr/>
        </p:nvSpPr>
        <p:spPr>
          <a:xfrm>
            <a:off x="9221148" y="3429000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7F80642-61D2-3741-8506-E363D866E90D}"/>
              </a:ext>
            </a:extLst>
          </p:cNvPr>
          <p:cNvSpPr/>
          <p:nvPr/>
        </p:nvSpPr>
        <p:spPr>
          <a:xfrm>
            <a:off x="10811933" y="3429000"/>
            <a:ext cx="6223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3985388-821D-514A-97F7-B92133A04D2F}"/>
              </a:ext>
            </a:extLst>
          </p:cNvPr>
          <p:cNvSpPr txBox="1"/>
          <p:nvPr/>
        </p:nvSpPr>
        <p:spPr>
          <a:xfrm>
            <a:off x="6790267" y="4761811"/>
            <a:ext cx="16224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1. Castiçal</a:t>
            </a:r>
            <a:br>
              <a:rPr lang="pt-BR" dirty="0"/>
            </a:br>
            <a:r>
              <a:rPr lang="pt-BR" sz="1200" dirty="0"/>
              <a:t>Mensagens as 7 igrejas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3CEC3CC-9749-6E47-8F01-F14A1B8B89CF}"/>
              </a:ext>
            </a:extLst>
          </p:cNvPr>
          <p:cNvSpPr txBox="1"/>
          <p:nvPr/>
        </p:nvSpPr>
        <p:spPr>
          <a:xfrm>
            <a:off x="6790267" y="2464540"/>
            <a:ext cx="17445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2. Mesa com os pães</a:t>
            </a:r>
            <a:br>
              <a:rPr lang="pt-BR" dirty="0"/>
            </a:br>
            <a:r>
              <a:rPr lang="pt-BR" sz="1200" dirty="0"/>
              <a:t>Os 7 selos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549F26-89A3-2E48-B9B1-FBE130DB6EAC}"/>
              </a:ext>
            </a:extLst>
          </p:cNvPr>
          <p:cNvSpPr txBox="1"/>
          <p:nvPr/>
        </p:nvSpPr>
        <p:spPr>
          <a:xfrm>
            <a:off x="5366727" y="3613175"/>
            <a:ext cx="13225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3. Altar de ouro</a:t>
            </a:r>
            <a:br>
              <a:rPr lang="pt-BR" dirty="0"/>
            </a:br>
            <a:r>
              <a:rPr lang="pt-BR" sz="1200" dirty="0"/>
              <a:t>As 7 trombetas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20ABD57-0108-F24D-9851-0266FDC01BC3}"/>
              </a:ext>
            </a:extLst>
          </p:cNvPr>
          <p:cNvSpPr txBox="1"/>
          <p:nvPr/>
        </p:nvSpPr>
        <p:spPr>
          <a:xfrm>
            <a:off x="2540376" y="3550439"/>
            <a:ext cx="15992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4. Arca do concerto</a:t>
            </a:r>
            <a:br>
              <a:rPr lang="pt-BR" dirty="0"/>
            </a:br>
            <a:r>
              <a:rPr lang="pt-BR" sz="1200" dirty="0"/>
              <a:t>O grande conflito</a:t>
            </a:r>
            <a:endParaRPr lang="pt-BR" dirty="0"/>
          </a:p>
        </p:txBody>
      </p:sp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9AE31593-BF2C-4149-A061-F909CE990F38}"/>
              </a:ext>
            </a:extLst>
          </p:cNvPr>
          <p:cNvSpPr/>
          <p:nvPr/>
        </p:nvSpPr>
        <p:spPr>
          <a:xfrm>
            <a:off x="8550995" y="4649197"/>
            <a:ext cx="1968062" cy="48621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7B99C5A-32DE-4E4C-8779-D2162CE924D9}"/>
              </a:ext>
            </a:extLst>
          </p:cNvPr>
          <p:cNvSpPr txBox="1"/>
          <p:nvPr/>
        </p:nvSpPr>
        <p:spPr>
          <a:xfrm>
            <a:off x="8961827" y="5237940"/>
            <a:ext cx="9520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5. As taças</a:t>
            </a:r>
            <a:br>
              <a:rPr lang="pt-BR" dirty="0"/>
            </a:br>
            <a:r>
              <a:rPr lang="pt-BR" sz="1200" dirty="0"/>
              <a:t>As 7 pragas</a:t>
            </a:r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6256EEC-67DB-F04F-8B15-C8A1B3372959}"/>
              </a:ext>
            </a:extLst>
          </p:cNvPr>
          <p:cNvSpPr txBox="1"/>
          <p:nvPr/>
        </p:nvSpPr>
        <p:spPr>
          <a:xfrm>
            <a:off x="10472098" y="2797268"/>
            <a:ext cx="1447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Altar de sacrifício</a:t>
            </a:r>
            <a:br>
              <a:rPr lang="pt-BR" sz="1400" dirty="0"/>
            </a:br>
            <a:r>
              <a:rPr lang="pt-BR" sz="1400" dirty="0"/>
              <a:t>Cruz de Cristo</a:t>
            </a:r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55A9E89-2B38-714F-A4BD-D3B15BD8DE23}"/>
              </a:ext>
            </a:extLst>
          </p:cNvPr>
          <p:cNvSpPr txBox="1"/>
          <p:nvPr/>
        </p:nvSpPr>
        <p:spPr>
          <a:xfrm>
            <a:off x="9329358" y="2832975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Pia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A18F12C-342C-404E-A614-50541EBB0B96}"/>
              </a:ext>
            </a:extLst>
          </p:cNvPr>
          <p:cNvSpPr txBox="1"/>
          <p:nvPr/>
        </p:nvSpPr>
        <p:spPr>
          <a:xfrm>
            <a:off x="9657626" y="1759684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PÁTIO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315B053-6E7F-5946-BAFB-BF65F36320C6}"/>
              </a:ext>
            </a:extLst>
          </p:cNvPr>
          <p:cNvSpPr txBox="1"/>
          <p:nvPr/>
        </p:nvSpPr>
        <p:spPr>
          <a:xfrm>
            <a:off x="5864665" y="1759684"/>
            <a:ext cx="155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LUGAR SANTO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25FA22F-991B-2D49-BB9F-756F3209D4D4}"/>
              </a:ext>
            </a:extLst>
          </p:cNvPr>
          <p:cNvSpPr txBox="1"/>
          <p:nvPr/>
        </p:nvSpPr>
        <p:spPr>
          <a:xfrm>
            <a:off x="1816100" y="1759684"/>
            <a:ext cx="210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4"/>
                </a:solidFill>
              </a:rPr>
              <a:t>LUGAR SANTÍSSIMO</a:t>
            </a:r>
          </a:p>
        </p:txBody>
      </p:sp>
    </p:spTree>
    <p:extLst>
      <p:ext uri="{BB962C8B-B14F-4D97-AF65-F5344CB8AC3E}">
        <p14:creationId xmlns:p14="http://schemas.microsoft.com/office/powerpoint/2010/main" val="3796043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PRÓXIMOS ESTUDOS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Introdução ao Livro e Capitulo 1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As Sete Igrejas (2 - 3.22)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O Trono de Deus e do Cordeiro ( 4 – 5 )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Os Sete Selos (6 – 8.1)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As Sete Trombetas (8.2 – 11.18)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>
                <a:solidFill>
                  <a:schemeClr val="accent4"/>
                </a:solidFill>
              </a:rPr>
              <a:t>O Grande Conflito (12-14)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As 7 últimas pragas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Queda de Babilônia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O Milênio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Nova Jerusalém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6268</TotalTime>
  <Words>3369</Words>
  <Application>Microsoft Macintosh PowerPoint</Application>
  <PresentationFormat>Widescreen</PresentationFormat>
  <Paragraphs>279</Paragraphs>
  <Slides>22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05</vt:lpstr>
      <vt:lpstr>Apresentação do PowerPoint</vt:lpstr>
      <vt:lpstr>Apresentação do PowerPoint</vt:lpstr>
      <vt:lpstr>EPISÓDIO 05</vt:lpstr>
      <vt:lpstr>EPISÓDIO 05</vt:lpstr>
      <vt:lpstr>EPISÓDIO 03</vt:lpstr>
      <vt:lpstr>EPISÓDIO 05</vt:lpstr>
      <vt:lpstr>EPISÓDIO 05</vt:lpstr>
      <vt:lpstr>EPISÓDIO 05</vt:lpstr>
      <vt:lpstr>Apresentação do PowerPoint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03</vt:lpstr>
      <vt:lpstr>ESTUDOS INTRODUTÓRIOS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177</cp:revision>
  <dcterms:created xsi:type="dcterms:W3CDTF">2021-04-09T17:42:29Z</dcterms:created>
  <dcterms:modified xsi:type="dcterms:W3CDTF">2021-10-21T15:46:36Z</dcterms:modified>
</cp:coreProperties>
</file>