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9"/>
  </p:notesMasterIdLst>
  <p:sldIdLst>
    <p:sldId id="256" r:id="rId2"/>
    <p:sldId id="257" r:id="rId3"/>
    <p:sldId id="387" r:id="rId4"/>
    <p:sldId id="484" r:id="rId5"/>
    <p:sldId id="400" r:id="rId6"/>
    <p:sldId id="403" r:id="rId7"/>
    <p:sldId id="405" r:id="rId8"/>
    <p:sldId id="435" r:id="rId9"/>
    <p:sldId id="427" r:id="rId10"/>
    <p:sldId id="488" r:id="rId11"/>
    <p:sldId id="485" r:id="rId12"/>
    <p:sldId id="404" r:id="rId13"/>
    <p:sldId id="465" r:id="rId14"/>
    <p:sldId id="486" r:id="rId15"/>
    <p:sldId id="487" r:id="rId16"/>
    <p:sldId id="482" r:id="rId17"/>
    <p:sldId id="399"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44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édio 2 - Ênfas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Estilo Médio 2 - Ênfas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85"/>
    <p:restoredTop sz="94830"/>
  </p:normalViewPr>
  <p:slideViewPr>
    <p:cSldViewPr snapToGrid="0" snapToObjects="1">
      <p:cViewPr varScale="1">
        <p:scale>
          <a:sx n="98" d="100"/>
          <a:sy n="98" d="100"/>
        </p:scale>
        <p:origin x="208" y="6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95165E-DF6F-5E46-9378-0D0457A5747E}" type="datetimeFigureOut">
              <a:rPr lang="pt-BR" smtClean="0"/>
              <a:t>29/10/2021</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D3FA89-6253-6F43-B58D-699812986144}" type="slidenum">
              <a:rPr lang="pt-BR" smtClean="0"/>
              <a:t>‹nº›</a:t>
            </a:fld>
            <a:endParaRPr lang="pt-BR"/>
          </a:p>
        </p:txBody>
      </p:sp>
    </p:spTree>
    <p:extLst>
      <p:ext uri="{BB962C8B-B14F-4D97-AF65-F5344CB8AC3E}">
        <p14:creationId xmlns:p14="http://schemas.microsoft.com/office/powerpoint/2010/main" val="4168564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D3FA89-6253-6F43-B58D-699812986144}" type="slidenum">
              <a:rPr lang="pt-BR" smtClean="0"/>
              <a:t>8</a:t>
            </a:fld>
            <a:endParaRPr lang="pt-BR"/>
          </a:p>
        </p:txBody>
      </p:sp>
    </p:spTree>
    <p:extLst>
      <p:ext uri="{BB962C8B-B14F-4D97-AF65-F5344CB8AC3E}">
        <p14:creationId xmlns:p14="http://schemas.microsoft.com/office/powerpoint/2010/main" val="17738929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D3FA89-6253-6F43-B58D-699812986144}" type="slidenum">
              <a:rPr lang="pt-BR" smtClean="0"/>
              <a:t>9</a:t>
            </a:fld>
            <a:endParaRPr lang="pt-BR"/>
          </a:p>
        </p:txBody>
      </p:sp>
    </p:spTree>
    <p:extLst>
      <p:ext uri="{BB962C8B-B14F-4D97-AF65-F5344CB8AC3E}">
        <p14:creationId xmlns:p14="http://schemas.microsoft.com/office/powerpoint/2010/main" val="1189870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D3FA89-6253-6F43-B58D-699812986144}" type="slidenum">
              <a:rPr lang="pt-BR" smtClean="0"/>
              <a:t>10</a:t>
            </a:fld>
            <a:endParaRPr lang="pt-BR"/>
          </a:p>
        </p:txBody>
      </p:sp>
    </p:spTree>
    <p:extLst>
      <p:ext uri="{BB962C8B-B14F-4D97-AF65-F5344CB8AC3E}">
        <p14:creationId xmlns:p14="http://schemas.microsoft.com/office/powerpoint/2010/main" val="764405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D3FA89-6253-6F43-B58D-699812986144}" type="slidenum">
              <a:rPr lang="pt-BR" smtClean="0"/>
              <a:t>11</a:t>
            </a:fld>
            <a:endParaRPr lang="pt-BR"/>
          </a:p>
        </p:txBody>
      </p:sp>
    </p:spTree>
    <p:extLst>
      <p:ext uri="{BB962C8B-B14F-4D97-AF65-F5344CB8AC3E}">
        <p14:creationId xmlns:p14="http://schemas.microsoft.com/office/powerpoint/2010/main" val="16326639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D3FA89-6253-6F43-B58D-699812986144}" type="slidenum">
              <a:rPr lang="pt-BR" smtClean="0"/>
              <a:t>12</a:t>
            </a:fld>
            <a:endParaRPr lang="pt-BR"/>
          </a:p>
        </p:txBody>
      </p:sp>
    </p:spTree>
    <p:extLst>
      <p:ext uri="{BB962C8B-B14F-4D97-AF65-F5344CB8AC3E}">
        <p14:creationId xmlns:p14="http://schemas.microsoft.com/office/powerpoint/2010/main" val="42182683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D3FA89-6253-6F43-B58D-699812986144}" type="slidenum">
              <a:rPr lang="pt-BR" smtClean="0"/>
              <a:t>13</a:t>
            </a:fld>
            <a:endParaRPr lang="pt-BR"/>
          </a:p>
        </p:txBody>
      </p:sp>
    </p:spTree>
    <p:extLst>
      <p:ext uri="{BB962C8B-B14F-4D97-AF65-F5344CB8AC3E}">
        <p14:creationId xmlns:p14="http://schemas.microsoft.com/office/powerpoint/2010/main" val="3964113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D3FA89-6253-6F43-B58D-699812986144}" type="slidenum">
              <a:rPr lang="pt-BR" smtClean="0"/>
              <a:t>14</a:t>
            </a:fld>
            <a:endParaRPr lang="pt-BR"/>
          </a:p>
        </p:txBody>
      </p:sp>
    </p:spTree>
    <p:extLst>
      <p:ext uri="{BB962C8B-B14F-4D97-AF65-F5344CB8AC3E}">
        <p14:creationId xmlns:p14="http://schemas.microsoft.com/office/powerpoint/2010/main" val="20626063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D3FA89-6253-6F43-B58D-699812986144}" type="slidenum">
              <a:rPr lang="pt-BR" smtClean="0"/>
              <a:t>15</a:t>
            </a:fld>
            <a:endParaRPr lang="pt-BR"/>
          </a:p>
        </p:txBody>
      </p:sp>
    </p:spTree>
    <p:extLst>
      <p:ext uri="{BB962C8B-B14F-4D97-AF65-F5344CB8AC3E}">
        <p14:creationId xmlns:p14="http://schemas.microsoft.com/office/powerpoint/2010/main" val="39068739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D3FA89-6253-6F43-B58D-699812986144}" type="slidenum">
              <a:rPr lang="pt-BR" smtClean="0"/>
              <a:t>16</a:t>
            </a:fld>
            <a:endParaRPr lang="pt-BR"/>
          </a:p>
        </p:txBody>
      </p:sp>
    </p:spTree>
    <p:extLst>
      <p:ext uri="{BB962C8B-B14F-4D97-AF65-F5344CB8AC3E}">
        <p14:creationId xmlns:p14="http://schemas.microsoft.com/office/powerpoint/2010/main" val="11747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95404175-6A2F-244F-97D3-3FB335C0585B}" type="datetimeFigureOut">
              <a:rPr lang="pt-BR" smtClean="0"/>
              <a:t>29/10/2021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91837B6-C68E-914E-8545-984879AE4375}" type="slidenum">
              <a:rPr lang="pt-BR" smtClean="0"/>
              <a:t>‹nº›</a:t>
            </a:fld>
            <a:endParaRPr lang="pt-BR"/>
          </a:p>
        </p:txBody>
      </p:sp>
    </p:spTree>
    <p:extLst>
      <p:ext uri="{BB962C8B-B14F-4D97-AF65-F5344CB8AC3E}">
        <p14:creationId xmlns:p14="http://schemas.microsoft.com/office/powerpoint/2010/main" val="3553771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5404175-6A2F-244F-97D3-3FB335C0585B}" type="datetimeFigureOut">
              <a:rPr lang="pt-BR" smtClean="0"/>
              <a:t>29/10/2021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91837B6-C68E-914E-8545-984879AE4375}" type="slidenum">
              <a:rPr lang="pt-BR" smtClean="0"/>
              <a:t>‹nº›</a:t>
            </a:fld>
            <a:endParaRPr lang="pt-BR"/>
          </a:p>
        </p:txBody>
      </p:sp>
    </p:spTree>
    <p:extLst>
      <p:ext uri="{BB962C8B-B14F-4D97-AF65-F5344CB8AC3E}">
        <p14:creationId xmlns:p14="http://schemas.microsoft.com/office/powerpoint/2010/main" val="27811707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95404175-6A2F-244F-97D3-3FB335C0585B}" type="datetimeFigureOut">
              <a:rPr lang="pt-BR" smtClean="0"/>
              <a:t>29/10/2021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91837B6-C68E-914E-8545-984879AE4375}" type="slidenum">
              <a:rPr lang="pt-BR" smtClean="0"/>
              <a:t>‹nº›</a:t>
            </a:fld>
            <a:endParaRPr lang="pt-BR"/>
          </a:p>
        </p:txBody>
      </p:sp>
    </p:spTree>
    <p:extLst>
      <p:ext uri="{BB962C8B-B14F-4D97-AF65-F5344CB8AC3E}">
        <p14:creationId xmlns:p14="http://schemas.microsoft.com/office/powerpoint/2010/main" val="253132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95404175-6A2F-244F-97D3-3FB335C0585B}" type="datetimeFigureOut">
              <a:rPr lang="pt-BR" smtClean="0"/>
              <a:t>29/10/2021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91837B6-C68E-914E-8545-984879AE4375}" type="slidenum">
              <a:rPr lang="pt-BR" smtClean="0"/>
              <a:t>‹nº›</a:t>
            </a:fld>
            <a:endParaRPr lang="pt-BR"/>
          </a:p>
        </p:txBody>
      </p:sp>
    </p:spTree>
    <p:extLst>
      <p:ext uri="{BB962C8B-B14F-4D97-AF65-F5344CB8AC3E}">
        <p14:creationId xmlns:p14="http://schemas.microsoft.com/office/powerpoint/2010/main" val="3266218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Content Placeholder 3"/>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Content Placeholder 5"/>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95404175-6A2F-244F-97D3-3FB335C0585B}" type="datetimeFigureOut">
              <a:rPr lang="pt-BR" smtClean="0"/>
              <a:t>29/10/2021</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491837B6-C68E-914E-8545-984879AE4375}" type="slidenum">
              <a:rPr lang="pt-BR" smtClean="0"/>
              <a:t>‹nº›</a:t>
            </a:fld>
            <a:endParaRPr lang="pt-BR"/>
          </a:p>
        </p:txBody>
      </p:sp>
    </p:spTree>
    <p:extLst>
      <p:ext uri="{BB962C8B-B14F-4D97-AF65-F5344CB8AC3E}">
        <p14:creationId xmlns:p14="http://schemas.microsoft.com/office/powerpoint/2010/main" val="1633747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95404175-6A2F-244F-97D3-3FB335C0585B}" type="datetimeFigureOut">
              <a:rPr lang="pt-BR" smtClean="0"/>
              <a:t>29/10/2021</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491837B6-C68E-914E-8545-984879AE4375}" type="slidenum">
              <a:rPr lang="pt-BR" smtClean="0"/>
              <a:t>‹nº›</a:t>
            </a:fld>
            <a:endParaRPr lang="pt-BR"/>
          </a:p>
        </p:txBody>
      </p:sp>
    </p:spTree>
    <p:extLst>
      <p:ext uri="{BB962C8B-B14F-4D97-AF65-F5344CB8AC3E}">
        <p14:creationId xmlns:p14="http://schemas.microsoft.com/office/powerpoint/2010/main" val="2581958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404175-6A2F-244F-97D3-3FB335C0585B}" type="datetimeFigureOut">
              <a:rPr lang="pt-BR" smtClean="0"/>
              <a:t>29/10/2021</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491837B6-C68E-914E-8545-984879AE4375}" type="slidenum">
              <a:rPr lang="pt-BR" smtClean="0"/>
              <a:t>‹nº›</a:t>
            </a:fld>
            <a:endParaRPr lang="pt-BR"/>
          </a:p>
        </p:txBody>
      </p:sp>
    </p:spTree>
    <p:extLst>
      <p:ext uri="{BB962C8B-B14F-4D97-AF65-F5344CB8AC3E}">
        <p14:creationId xmlns:p14="http://schemas.microsoft.com/office/powerpoint/2010/main" val="3728090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95404175-6A2F-244F-97D3-3FB335C0585B}" type="datetimeFigureOut">
              <a:rPr lang="pt-BR" smtClean="0"/>
              <a:t>29/10/2021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91837B6-C68E-914E-8545-984879AE4375}" type="slidenum">
              <a:rPr lang="pt-BR" smtClean="0"/>
              <a:t>‹nº›</a:t>
            </a:fld>
            <a:endParaRPr lang="pt-BR"/>
          </a:p>
        </p:txBody>
      </p:sp>
    </p:spTree>
    <p:extLst>
      <p:ext uri="{BB962C8B-B14F-4D97-AF65-F5344CB8AC3E}">
        <p14:creationId xmlns:p14="http://schemas.microsoft.com/office/powerpoint/2010/main" val="1927984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95404175-6A2F-244F-97D3-3FB335C0585B}" type="datetimeFigureOut">
              <a:rPr lang="pt-BR" smtClean="0"/>
              <a:t>29/10/2021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91837B6-C68E-914E-8545-984879AE4375}" type="slidenum">
              <a:rPr lang="pt-BR" smtClean="0"/>
              <a:t>‹nº›</a:t>
            </a:fld>
            <a:endParaRPr lang="pt-BR"/>
          </a:p>
        </p:txBody>
      </p:sp>
    </p:spTree>
    <p:extLst>
      <p:ext uri="{BB962C8B-B14F-4D97-AF65-F5344CB8AC3E}">
        <p14:creationId xmlns:p14="http://schemas.microsoft.com/office/powerpoint/2010/main" val="1623492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5404175-6A2F-244F-97D3-3FB335C0585B}" type="datetimeFigureOut">
              <a:rPr lang="pt-BR" smtClean="0"/>
              <a:t>29/10/2021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91837B6-C68E-914E-8545-984879AE4375}" type="slidenum">
              <a:rPr lang="pt-BR" smtClean="0"/>
              <a:t>‹nº›</a:t>
            </a:fld>
            <a:endParaRPr lang="pt-BR"/>
          </a:p>
        </p:txBody>
      </p:sp>
    </p:spTree>
    <p:extLst>
      <p:ext uri="{BB962C8B-B14F-4D97-AF65-F5344CB8AC3E}">
        <p14:creationId xmlns:p14="http://schemas.microsoft.com/office/powerpoint/2010/main" val="1600520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5404175-6A2F-244F-97D3-3FB335C0585B}" type="datetimeFigureOut">
              <a:rPr lang="pt-BR" smtClean="0"/>
              <a:t>29/10/2021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91837B6-C68E-914E-8545-984879AE4375}" type="slidenum">
              <a:rPr lang="pt-BR" smtClean="0"/>
              <a:t>‹nº›</a:t>
            </a:fld>
            <a:endParaRPr lang="pt-BR"/>
          </a:p>
        </p:txBody>
      </p:sp>
    </p:spTree>
    <p:extLst>
      <p:ext uri="{BB962C8B-B14F-4D97-AF65-F5344CB8AC3E}">
        <p14:creationId xmlns:p14="http://schemas.microsoft.com/office/powerpoint/2010/main" val="375132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404175-6A2F-244F-97D3-3FB335C0585B}" type="datetimeFigureOut">
              <a:rPr lang="pt-BR" smtClean="0"/>
              <a:t>29/10/2021</a:t>
            </a:fld>
            <a:endParaRPr lang="pt-B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1837B6-C68E-914E-8545-984879AE4375}" type="slidenum">
              <a:rPr lang="pt-BR" smtClean="0"/>
              <a:t>‹nº›</a:t>
            </a:fld>
            <a:endParaRPr lang="pt-BR"/>
          </a:p>
        </p:txBody>
      </p:sp>
    </p:spTree>
    <p:extLst>
      <p:ext uri="{BB962C8B-B14F-4D97-AF65-F5344CB8AC3E}">
        <p14:creationId xmlns:p14="http://schemas.microsoft.com/office/powerpoint/2010/main" val="410590848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bibliaonline.com.br/ara/ap/15/1-8+"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bibliaonline.com.br/ara/ap/16/1-11+"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bibliaonline.com.br/ara/ap/16/12-21+"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Foto preta e branca de uma vaca&#10;&#10;Descrição gerada automaticamente">
            <a:extLst>
              <a:ext uri="{FF2B5EF4-FFF2-40B4-BE49-F238E27FC236}">
                <a16:creationId xmlns:a16="http://schemas.microsoft.com/office/drawing/2014/main" id="{E550DC96-15FE-6849-8395-B87C614CDE42}"/>
              </a:ext>
            </a:extLst>
          </p:cNvPr>
          <p:cNvPicPr>
            <a:picLocks noChangeAspect="1"/>
          </p:cNvPicPr>
          <p:nvPr/>
        </p:nvPicPr>
        <p:blipFill>
          <a:blip r:embed="rId2"/>
          <a:stretch>
            <a:fillRect/>
          </a:stretch>
        </p:blipFill>
        <p:spPr>
          <a:xfrm>
            <a:off x="-49968" y="-447830"/>
            <a:ext cx="12276944" cy="7673090"/>
          </a:xfrm>
          <a:prstGeom prst="rect">
            <a:avLst/>
          </a:prstGeom>
        </p:spPr>
      </p:pic>
    </p:spTree>
    <p:extLst>
      <p:ext uri="{BB962C8B-B14F-4D97-AF65-F5344CB8AC3E}">
        <p14:creationId xmlns:p14="http://schemas.microsoft.com/office/powerpoint/2010/main" val="3086618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91BA60-2D32-3B4A-BEF1-B054C6AAF4ED}"/>
              </a:ext>
            </a:extLst>
          </p:cNvPr>
          <p:cNvSpPr>
            <a:spLocks noGrp="1"/>
          </p:cNvSpPr>
          <p:nvPr>
            <p:ph type="title"/>
          </p:nvPr>
        </p:nvSpPr>
        <p:spPr>
          <a:xfrm>
            <a:off x="7300210" y="365125"/>
            <a:ext cx="4053591" cy="486213"/>
          </a:xfrm>
        </p:spPr>
        <p:txBody>
          <a:bodyPr>
            <a:noAutofit/>
          </a:bodyPr>
          <a:lstStyle/>
          <a:p>
            <a:pPr algn="r"/>
            <a:r>
              <a:rPr lang="pt-BR" sz="2400" b="1" dirty="0">
                <a:solidFill>
                  <a:schemeClr val="tx1">
                    <a:lumMod val="50000"/>
                  </a:schemeClr>
                </a:solidFill>
                <a:latin typeface="Corbel" panose="020B0503020204020204" pitchFamily="34" charset="0"/>
              </a:rPr>
              <a:t>EPISÓDIO 07</a:t>
            </a:r>
          </a:p>
        </p:txBody>
      </p:sp>
      <p:sp>
        <p:nvSpPr>
          <p:cNvPr id="3" name="Espaço Reservado para Conteúdo 2">
            <a:extLst>
              <a:ext uri="{FF2B5EF4-FFF2-40B4-BE49-F238E27FC236}">
                <a16:creationId xmlns:a16="http://schemas.microsoft.com/office/drawing/2014/main" id="{E1024009-D488-0448-AAE3-9324CC4CFBD2}"/>
              </a:ext>
            </a:extLst>
          </p:cNvPr>
          <p:cNvSpPr>
            <a:spLocks noGrp="1"/>
          </p:cNvSpPr>
          <p:nvPr>
            <p:ph idx="1"/>
          </p:nvPr>
        </p:nvSpPr>
        <p:spPr>
          <a:xfrm>
            <a:off x="838200" y="977462"/>
            <a:ext cx="10515600" cy="5199501"/>
          </a:xfrm>
        </p:spPr>
        <p:txBody>
          <a:bodyPr anchor="ctr">
            <a:normAutofit/>
          </a:bodyPr>
          <a:lstStyle/>
          <a:p>
            <a:r>
              <a:rPr lang="pt-BR" sz="2200" dirty="0">
                <a:latin typeface="Corbel" panose="020B0503020204020204" pitchFamily="34" charset="0"/>
              </a:rPr>
              <a:t>O CANTO DA VITÓRIA</a:t>
            </a:r>
          </a:p>
          <a:p>
            <a:pPr lvl="1"/>
            <a:r>
              <a:rPr lang="pt-BR" sz="1800" dirty="0">
                <a:solidFill>
                  <a:schemeClr val="accent2"/>
                </a:solidFill>
                <a:latin typeface="Corbel" panose="020B0503020204020204" pitchFamily="34" charset="0"/>
              </a:rPr>
              <a:t>O CANTICO DE MOISES E DO CORDEIRO</a:t>
            </a:r>
          </a:p>
          <a:p>
            <a:pPr lvl="1"/>
            <a:r>
              <a:rPr lang="pt-BR" sz="1800" dirty="0">
                <a:solidFill>
                  <a:schemeClr val="accent2"/>
                </a:solidFill>
                <a:latin typeface="Corbel" panose="020B0503020204020204" pitchFamily="34" charset="0"/>
              </a:rPr>
              <a:t>O FIM DA INTERCESSÃO NO SANTUÁRIO CELESTIAL</a:t>
            </a:r>
          </a:p>
          <a:p>
            <a:r>
              <a:rPr lang="pt-BR" sz="2200" dirty="0">
                <a:latin typeface="Corbel" panose="020B0503020204020204" pitchFamily="34" charset="0"/>
              </a:rPr>
              <a:t>OS JUÍZOS DE DEUS SOBRE UM HUMANIDADE REBELDE</a:t>
            </a:r>
          </a:p>
        </p:txBody>
      </p:sp>
      <p:sp>
        <p:nvSpPr>
          <p:cNvPr id="4" name="Título 1">
            <a:extLst>
              <a:ext uri="{FF2B5EF4-FFF2-40B4-BE49-F238E27FC236}">
                <a16:creationId xmlns:a16="http://schemas.microsoft.com/office/drawing/2014/main" id="{A9E26204-4935-2346-825D-49E3F87B3158}"/>
              </a:ext>
            </a:extLst>
          </p:cNvPr>
          <p:cNvSpPr txBox="1">
            <a:spLocks/>
          </p:cNvSpPr>
          <p:nvPr/>
        </p:nvSpPr>
        <p:spPr>
          <a:xfrm>
            <a:off x="640973" y="365124"/>
            <a:ext cx="7704241" cy="4862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2400" dirty="0">
                <a:solidFill>
                  <a:schemeClr val="accent4"/>
                </a:solidFill>
                <a:latin typeface="Corbel" panose="020B0503020204020204" pitchFamily="34" charset="0"/>
              </a:rPr>
              <a:t>AS SETE ÚLTIMAS PRAGAS</a:t>
            </a:r>
          </a:p>
        </p:txBody>
      </p:sp>
      <p:sp>
        <p:nvSpPr>
          <p:cNvPr id="5" name="CaixaDeTexto 4">
            <a:extLst>
              <a:ext uri="{FF2B5EF4-FFF2-40B4-BE49-F238E27FC236}">
                <a16:creationId xmlns:a16="http://schemas.microsoft.com/office/drawing/2014/main" id="{50DF8C85-7433-0142-8FBA-44027C0271CD}"/>
              </a:ext>
            </a:extLst>
          </p:cNvPr>
          <p:cNvSpPr txBox="1"/>
          <p:nvPr/>
        </p:nvSpPr>
        <p:spPr>
          <a:xfrm>
            <a:off x="8473966" y="6338986"/>
            <a:ext cx="2879834" cy="276999"/>
          </a:xfrm>
          <a:prstGeom prst="rect">
            <a:avLst/>
          </a:prstGeom>
          <a:noFill/>
        </p:spPr>
        <p:txBody>
          <a:bodyPr wrap="square" rtlCol="0">
            <a:spAutoFit/>
          </a:bodyPr>
          <a:lstStyle/>
          <a:p>
            <a:pPr algn="r"/>
            <a:r>
              <a:rPr lang="pt-BR" sz="1200" dirty="0">
                <a:solidFill>
                  <a:schemeClr val="accent3"/>
                </a:solidFill>
              </a:rPr>
              <a:t>PROFECIASDEAPOCALIPSE.COM.BR</a:t>
            </a:r>
          </a:p>
        </p:txBody>
      </p:sp>
      <p:sp>
        <p:nvSpPr>
          <p:cNvPr id="6" name="CaixaDeTexto 5">
            <a:extLst>
              <a:ext uri="{FF2B5EF4-FFF2-40B4-BE49-F238E27FC236}">
                <a16:creationId xmlns:a16="http://schemas.microsoft.com/office/drawing/2014/main" id="{4AE94BAE-AA48-FF46-B719-8C3B28E7ADAE}"/>
              </a:ext>
            </a:extLst>
          </p:cNvPr>
          <p:cNvSpPr txBox="1"/>
          <p:nvPr/>
        </p:nvSpPr>
        <p:spPr>
          <a:xfrm>
            <a:off x="640973" y="6354376"/>
            <a:ext cx="2879834" cy="276999"/>
          </a:xfrm>
          <a:prstGeom prst="rect">
            <a:avLst/>
          </a:prstGeom>
          <a:noFill/>
        </p:spPr>
        <p:txBody>
          <a:bodyPr wrap="square" rtlCol="0">
            <a:spAutoFit/>
          </a:bodyPr>
          <a:lstStyle/>
          <a:p>
            <a:r>
              <a:rPr lang="pt-BR" sz="1200" dirty="0">
                <a:solidFill>
                  <a:schemeClr val="accent3"/>
                </a:solidFill>
              </a:rPr>
              <a:t>ESTUDOS NO LIVRO DE | APOCALIPSE</a:t>
            </a:r>
          </a:p>
        </p:txBody>
      </p:sp>
    </p:spTree>
    <p:extLst>
      <p:ext uri="{BB962C8B-B14F-4D97-AF65-F5344CB8AC3E}">
        <p14:creationId xmlns:p14="http://schemas.microsoft.com/office/powerpoint/2010/main" val="1897635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 name="Rectangle 7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2" descr="November 2, 2017 – White Robes, Apocalypse, and God Wins- Revelation  7:13-17, Mark 13:32-37 | Timothy Lutheran Bible Study">
            <a:extLst>
              <a:ext uri="{FF2B5EF4-FFF2-40B4-BE49-F238E27FC236}">
                <a16:creationId xmlns:a16="http://schemas.microsoft.com/office/drawing/2014/main" id="{7E8C5B61-4370-E74C-AC7F-53EBC39B36C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5014"/>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6132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descr="Seven Last Plagues - Why? - Come And Reason Ministries">
            <a:extLst>
              <a:ext uri="{FF2B5EF4-FFF2-40B4-BE49-F238E27FC236}">
                <a16:creationId xmlns:a16="http://schemas.microsoft.com/office/drawing/2014/main" id="{B596F1E0-139D-6E44-A0B4-F4C671C49F8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373" b="7373"/>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3064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91BA60-2D32-3B4A-BEF1-B054C6AAF4ED}"/>
              </a:ext>
            </a:extLst>
          </p:cNvPr>
          <p:cNvSpPr>
            <a:spLocks noGrp="1"/>
          </p:cNvSpPr>
          <p:nvPr>
            <p:ph type="title"/>
          </p:nvPr>
        </p:nvSpPr>
        <p:spPr>
          <a:xfrm>
            <a:off x="9385739" y="365125"/>
            <a:ext cx="1968062" cy="486213"/>
          </a:xfrm>
        </p:spPr>
        <p:txBody>
          <a:bodyPr>
            <a:noAutofit/>
          </a:bodyPr>
          <a:lstStyle/>
          <a:p>
            <a:pPr algn="r"/>
            <a:r>
              <a:rPr lang="pt-BR" sz="2400" b="1" dirty="0">
                <a:solidFill>
                  <a:schemeClr val="tx1">
                    <a:lumMod val="50000"/>
                  </a:schemeClr>
                </a:solidFill>
                <a:latin typeface="Corbel" panose="020B0503020204020204" pitchFamily="34" charset="0"/>
              </a:rPr>
              <a:t>EPISÓDIO 07</a:t>
            </a:r>
          </a:p>
        </p:txBody>
      </p:sp>
      <p:sp>
        <p:nvSpPr>
          <p:cNvPr id="4" name="Título 1">
            <a:extLst>
              <a:ext uri="{FF2B5EF4-FFF2-40B4-BE49-F238E27FC236}">
                <a16:creationId xmlns:a16="http://schemas.microsoft.com/office/drawing/2014/main" id="{A9E26204-4935-2346-825D-49E3F87B3158}"/>
              </a:ext>
            </a:extLst>
          </p:cNvPr>
          <p:cNvSpPr txBox="1">
            <a:spLocks/>
          </p:cNvSpPr>
          <p:nvPr/>
        </p:nvSpPr>
        <p:spPr>
          <a:xfrm>
            <a:off x="640973" y="365124"/>
            <a:ext cx="7704241" cy="4862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2400" dirty="0">
                <a:solidFill>
                  <a:schemeClr val="accent4"/>
                </a:solidFill>
                <a:latin typeface="Corbel" panose="020B0503020204020204" pitchFamily="34" charset="0"/>
              </a:rPr>
              <a:t>AS SETE ÚLTIMAS PRAGAS</a:t>
            </a:r>
          </a:p>
        </p:txBody>
      </p:sp>
      <p:sp>
        <p:nvSpPr>
          <p:cNvPr id="9" name="Espaço Reservado para Conteúdo 8">
            <a:extLst>
              <a:ext uri="{FF2B5EF4-FFF2-40B4-BE49-F238E27FC236}">
                <a16:creationId xmlns:a16="http://schemas.microsoft.com/office/drawing/2014/main" id="{6B32586E-4689-EF45-AC2D-CBDFED579CEF}"/>
              </a:ext>
            </a:extLst>
          </p:cNvPr>
          <p:cNvSpPr>
            <a:spLocks noGrp="1"/>
          </p:cNvSpPr>
          <p:nvPr>
            <p:ph idx="1"/>
          </p:nvPr>
        </p:nvSpPr>
        <p:spPr>
          <a:xfrm>
            <a:off x="838200" y="1231900"/>
            <a:ext cx="10515600" cy="4945063"/>
          </a:xfrm>
        </p:spPr>
        <p:txBody>
          <a:bodyPr anchor="ctr">
            <a:normAutofit/>
          </a:bodyPr>
          <a:lstStyle/>
          <a:p>
            <a:r>
              <a:rPr lang="pt-BR" sz="2000" dirty="0"/>
              <a:t>O que você pode observar de interessante no estudo destes capítulos?</a:t>
            </a:r>
          </a:p>
          <a:p>
            <a:r>
              <a:rPr lang="pt-BR" sz="2000" dirty="0"/>
              <a:t>O que mais te chamou atenção neste estudo?</a:t>
            </a:r>
          </a:p>
          <a:p>
            <a:r>
              <a:rPr lang="pt-BR" sz="2000" dirty="0"/>
              <a:t>Que lições você pode extrair para aplicar em sua vida?</a:t>
            </a:r>
          </a:p>
          <a:p>
            <a:r>
              <a:rPr lang="pt-BR" sz="2000" dirty="0"/>
              <a:t>Você conseguiu observar e aplicar as 8 chaves de interpretação?</a:t>
            </a:r>
          </a:p>
          <a:p>
            <a:pPr marL="0" indent="0">
              <a:buNone/>
            </a:pPr>
            <a:endParaRPr lang="pt-BR" sz="2000" dirty="0"/>
          </a:p>
        </p:txBody>
      </p:sp>
      <p:sp>
        <p:nvSpPr>
          <p:cNvPr id="7" name="CaixaDeTexto 6">
            <a:extLst>
              <a:ext uri="{FF2B5EF4-FFF2-40B4-BE49-F238E27FC236}">
                <a16:creationId xmlns:a16="http://schemas.microsoft.com/office/drawing/2014/main" id="{CB8054CB-21E1-D04B-9B39-B78348088475}"/>
              </a:ext>
            </a:extLst>
          </p:cNvPr>
          <p:cNvSpPr txBox="1"/>
          <p:nvPr/>
        </p:nvSpPr>
        <p:spPr>
          <a:xfrm>
            <a:off x="8473966" y="6338986"/>
            <a:ext cx="2879834" cy="276999"/>
          </a:xfrm>
          <a:prstGeom prst="rect">
            <a:avLst/>
          </a:prstGeom>
          <a:noFill/>
        </p:spPr>
        <p:txBody>
          <a:bodyPr wrap="square" rtlCol="0">
            <a:spAutoFit/>
          </a:bodyPr>
          <a:lstStyle/>
          <a:p>
            <a:pPr algn="r"/>
            <a:r>
              <a:rPr lang="pt-BR" sz="1200" dirty="0">
                <a:solidFill>
                  <a:schemeClr val="accent3"/>
                </a:solidFill>
              </a:rPr>
              <a:t>PROFECIASDEAPOCALIPSE.COM.BR</a:t>
            </a:r>
          </a:p>
        </p:txBody>
      </p:sp>
      <p:sp>
        <p:nvSpPr>
          <p:cNvPr id="8" name="CaixaDeTexto 7">
            <a:extLst>
              <a:ext uri="{FF2B5EF4-FFF2-40B4-BE49-F238E27FC236}">
                <a16:creationId xmlns:a16="http://schemas.microsoft.com/office/drawing/2014/main" id="{CC39F94C-B793-B641-B3ED-6CFEDA3EBA5B}"/>
              </a:ext>
            </a:extLst>
          </p:cNvPr>
          <p:cNvSpPr txBox="1"/>
          <p:nvPr/>
        </p:nvSpPr>
        <p:spPr>
          <a:xfrm>
            <a:off x="640973" y="6354376"/>
            <a:ext cx="2879834" cy="276999"/>
          </a:xfrm>
          <a:prstGeom prst="rect">
            <a:avLst/>
          </a:prstGeom>
          <a:noFill/>
        </p:spPr>
        <p:txBody>
          <a:bodyPr wrap="square" rtlCol="0">
            <a:spAutoFit/>
          </a:bodyPr>
          <a:lstStyle/>
          <a:p>
            <a:r>
              <a:rPr lang="pt-BR" sz="1200" dirty="0">
                <a:solidFill>
                  <a:schemeClr val="accent3"/>
                </a:solidFill>
              </a:rPr>
              <a:t>ESTUDOS NO LIVRO DE | APOCALIPSE</a:t>
            </a:r>
          </a:p>
        </p:txBody>
      </p:sp>
      <p:sp>
        <p:nvSpPr>
          <p:cNvPr id="10" name="Retângulo 9">
            <a:extLst>
              <a:ext uri="{FF2B5EF4-FFF2-40B4-BE49-F238E27FC236}">
                <a16:creationId xmlns:a16="http://schemas.microsoft.com/office/drawing/2014/main" id="{DE153C61-B42F-0947-A2AA-37865CFC1168}"/>
              </a:ext>
            </a:extLst>
          </p:cNvPr>
          <p:cNvSpPr/>
          <p:nvPr/>
        </p:nvSpPr>
        <p:spPr>
          <a:xfrm>
            <a:off x="838200" y="2164834"/>
            <a:ext cx="4880054" cy="369332"/>
          </a:xfrm>
          <a:prstGeom prst="rect">
            <a:avLst/>
          </a:prstGeom>
        </p:spPr>
        <p:txBody>
          <a:bodyPr wrap="none">
            <a:spAutoFit/>
          </a:bodyPr>
          <a:lstStyle/>
          <a:p>
            <a:r>
              <a:rPr lang="pt-BR" dirty="0">
                <a:solidFill>
                  <a:schemeClr val="accent2"/>
                </a:solidFill>
              </a:rPr>
              <a:t>DESCOBERTAS NO ESTUDO  DOS CAPÍTULOS 15-16</a:t>
            </a:r>
          </a:p>
        </p:txBody>
      </p:sp>
    </p:spTree>
    <p:extLst>
      <p:ext uri="{BB962C8B-B14F-4D97-AF65-F5344CB8AC3E}">
        <p14:creationId xmlns:p14="http://schemas.microsoft.com/office/powerpoint/2010/main" val="2387364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91BA60-2D32-3B4A-BEF1-B054C6AAF4ED}"/>
              </a:ext>
            </a:extLst>
          </p:cNvPr>
          <p:cNvSpPr>
            <a:spLocks noGrp="1"/>
          </p:cNvSpPr>
          <p:nvPr>
            <p:ph type="title"/>
          </p:nvPr>
        </p:nvSpPr>
        <p:spPr>
          <a:xfrm>
            <a:off x="9385739" y="365125"/>
            <a:ext cx="1968062" cy="486213"/>
          </a:xfrm>
        </p:spPr>
        <p:txBody>
          <a:bodyPr>
            <a:noAutofit/>
          </a:bodyPr>
          <a:lstStyle/>
          <a:p>
            <a:pPr algn="r"/>
            <a:r>
              <a:rPr lang="pt-BR" sz="2400" b="1">
                <a:solidFill>
                  <a:schemeClr val="tx1">
                    <a:lumMod val="50000"/>
                  </a:schemeClr>
                </a:solidFill>
                <a:latin typeface="Corbel" panose="020B0503020204020204" pitchFamily="34" charset="0"/>
              </a:rPr>
              <a:t>EPISÓDIO 07</a:t>
            </a:r>
            <a:endParaRPr lang="pt-BR" sz="2400" b="1" dirty="0">
              <a:solidFill>
                <a:schemeClr val="tx1">
                  <a:lumMod val="50000"/>
                </a:schemeClr>
              </a:solidFill>
              <a:latin typeface="Corbel" panose="020B0503020204020204" pitchFamily="34" charset="0"/>
            </a:endParaRPr>
          </a:p>
        </p:txBody>
      </p:sp>
      <p:sp>
        <p:nvSpPr>
          <p:cNvPr id="4" name="Título 1">
            <a:extLst>
              <a:ext uri="{FF2B5EF4-FFF2-40B4-BE49-F238E27FC236}">
                <a16:creationId xmlns:a16="http://schemas.microsoft.com/office/drawing/2014/main" id="{A9E26204-4935-2346-825D-49E3F87B3158}"/>
              </a:ext>
            </a:extLst>
          </p:cNvPr>
          <p:cNvSpPr txBox="1">
            <a:spLocks/>
          </p:cNvSpPr>
          <p:nvPr/>
        </p:nvSpPr>
        <p:spPr>
          <a:xfrm>
            <a:off x="640973" y="365124"/>
            <a:ext cx="7704241" cy="4862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2400" dirty="0">
                <a:solidFill>
                  <a:schemeClr val="accent4"/>
                </a:solidFill>
                <a:latin typeface="Corbel" panose="020B0503020204020204" pitchFamily="34" charset="0"/>
              </a:rPr>
              <a:t>A ESTRUTURA DO LIVRO DE APOCALIPSE</a:t>
            </a:r>
          </a:p>
        </p:txBody>
      </p:sp>
      <p:sp>
        <p:nvSpPr>
          <p:cNvPr id="7" name="CaixaDeTexto 6">
            <a:extLst>
              <a:ext uri="{FF2B5EF4-FFF2-40B4-BE49-F238E27FC236}">
                <a16:creationId xmlns:a16="http://schemas.microsoft.com/office/drawing/2014/main" id="{EC36425C-E504-4B4B-B164-C5D635198BEF}"/>
              </a:ext>
            </a:extLst>
          </p:cNvPr>
          <p:cNvSpPr txBox="1"/>
          <p:nvPr/>
        </p:nvSpPr>
        <p:spPr>
          <a:xfrm>
            <a:off x="8473966" y="6338986"/>
            <a:ext cx="2879834" cy="276999"/>
          </a:xfrm>
          <a:prstGeom prst="rect">
            <a:avLst/>
          </a:prstGeom>
          <a:noFill/>
        </p:spPr>
        <p:txBody>
          <a:bodyPr wrap="square" rtlCol="0">
            <a:spAutoFit/>
          </a:bodyPr>
          <a:lstStyle/>
          <a:p>
            <a:pPr algn="r"/>
            <a:r>
              <a:rPr lang="pt-BR" sz="1200" dirty="0">
                <a:solidFill>
                  <a:schemeClr val="accent3"/>
                </a:solidFill>
              </a:rPr>
              <a:t>PROFECIASDEAPOCALIPSE.COM.BR</a:t>
            </a:r>
          </a:p>
        </p:txBody>
      </p:sp>
      <p:sp>
        <p:nvSpPr>
          <p:cNvPr id="8" name="CaixaDeTexto 7">
            <a:extLst>
              <a:ext uri="{FF2B5EF4-FFF2-40B4-BE49-F238E27FC236}">
                <a16:creationId xmlns:a16="http://schemas.microsoft.com/office/drawing/2014/main" id="{019C25C0-60B6-EB4C-BCA7-EB9E75007281}"/>
              </a:ext>
            </a:extLst>
          </p:cNvPr>
          <p:cNvSpPr txBox="1"/>
          <p:nvPr/>
        </p:nvSpPr>
        <p:spPr>
          <a:xfrm>
            <a:off x="640973" y="6354376"/>
            <a:ext cx="2879834" cy="276999"/>
          </a:xfrm>
          <a:prstGeom prst="rect">
            <a:avLst/>
          </a:prstGeom>
          <a:noFill/>
        </p:spPr>
        <p:txBody>
          <a:bodyPr wrap="square" rtlCol="0">
            <a:spAutoFit/>
          </a:bodyPr>
          <a:lstStyle/>
          <a:p>
            <a:r>
              <a:rPr lang="pt-BR" sz="1200" dirty="0">
                <a:solidFill>
                  <a:schemeClr val="accent3"/>
                </a:solidFill>
              </a:rPr>
              <a:t>ESTUDOS NO LIVRO DE | APOCALIPSE</a:t>
            </a:r>
          </a:p>
        </p:txBody>
      </p:sp>
      <p:sp>
        <p:nvSpPr>
          <p:cNvPr id="3" name="Retângulo 2">
            <a:extLst>
              <a:ext uri="{FF2B5EF4-FFF2-40B4-BE49-F238E27FC236}">
                <a16:creationId xmlns:a16="http://schemas.microsoft.com/office/drawing/2014/main" id="{53AD22A1-39E7-9245-84D1-4F910AB5A2C2}"/>
              </a:ext>
            </a:extLst>
          </p:cNvPr>
          <p:cNvSpPr/>
          <p:nvPr/>
        </p:nvSpPr>
        <p:spPr>
          <a:xfrm>
            <a:off x="223301" y="1599763"/>
            <a:ext cx="1338800" cy="381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Retângulo 9">
            <a:extLst>
              <a:ext uri="{FF2B5EF4-FFF2-40B4-BE49-F238E27FC236}">
                <a16:creationId xmlns:a16="http://schemas.microsoft.com/office/drawing/2014/main" id="{C4B91600-8A18-2644-93A9-DD09E54DA6D1}"/>
              </a:ext>
            </a:extLst>
          </p:cNvPr>
          <p:cNvSpPr/>
          <p:nvPr/>
        </p:nvSpPr>
        <p:spPr>
          <a:xfrm>
            <a:off x="10684400" y="1599763"/>
            <a:ext cx="1338800" cy="381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Retângulo 10">
            <a:extLst>
              <a:ext uri="{FF2B5EF4-FFF2-40B4-BE49-F238E27FC236}">
                <a16:creationId xmlns:a16="http://schemas.microsoft.com/office/drawing/2014/main" id="{0FAC8EFB-F910-2C40-9BC9-00CEF44B034F}"/>
              </a:ext>
            </a:extLst>
          </p:cNvPr>
          <p:cNvSpPr/>
          <p:nvPr/>
        </p:nvSpPr>
        <p:spPr>
          <a:xfrm>
            <a:off x="1717282" y="1878579"/>
            <a:ext cx="1338800" cy="3810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Retângulo 12">
            <a:extLst>
              <a:ext uri="{FF2B5EF4-FFF2-40B4-BE49-F238E27FC236}">
                <a16:creationId xmlns:a16="http://schemas.microsoft.com/office/drawing/2014/main" id="{AD0D777C-71AF-BE4A-9CE5-825C5722B910}"/>
              </a:ext>
            </a:extLst>
          </p:cNvPr>
          <p:cNvSpPr/>
          <p:nvPr/>
        </p:nvSpPr>
        <p:spPr>
          <a:xfrm>
            <a:off x="9190419" y="1878579"/>
            <a:ext cx="1338800" cy="3810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Retângulo 13">
            <a:extLst>
              <a:ext uri="{FF2B5EF4-FFF2-40B4-BE49-F238E27FC236}">
                <a16:creationId xmlns:a16="http://schemas.microsoft.com/office/drawing/2014/main" id="{80E3D790-E215-A949-B064-A7813ED2E9DC}"/>
              </a:ext>
            </a:extLst>
          </p:cNvPr>
          <p:cNvSpPr/>
          <p:nvPr/>
        </p:nvSpPr>
        <p:spPr>
          <a:xfrm>
            <a:off x="3220218" y="2052728"/>
            <a:ext cx="1338800" cy="3810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Retângulo 14">
            <a:extLst>
              <a:ext uri="{FF2B5EF4-FFF2-40B4-BE49-F238E27FC236}">
                <a16:creationId xmlns:a16="http://schemas.microsoft.com/office/drawing/2014/main" id="{C6DFCF2A-1D80-704C-ABDB-E02D8ABA2034}"/>
              </a:ext>
            </a:extLst>
          </p:cNvPr>
          <p:cNvSpPr/>
          <p:nvPr/>
        </p:nvSpPr>
        <p:spPr>
          <a:xfrm>
            <a:off x="7672352" y="2052728"/>
            <a:ext cx="1338800" cy="3810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Retângulo 15">
            <a:extLst>
              <a:ext uri="{FF2B5EF4-FFF2-40B4-BE49-F238E27FC236}">
                <a16:creationId xmlns:a16="http://schemas.microsoft.com/office/drawing/2014/main" id="{476E4B93-13CB-EC4D-B27D-C78B86BE32D4}"/>
              </a:ext>
            </a:extLst>
          </p:cNvPr>
          <p:cNvSpPr/>
          <p:nvPr/>
        </p:nvSpPr>
        <p:spPr>
          <a:xfrm>
            <a:off x="4723154" y="2365375"/>
            <a:ext cx="1338800" cy="3810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Retângulo 16">
            <a:extLst>
              <a:ext uri="{FF2B5EF4-FFF2-40B4-BE49-F238E27FC236}">
                <a16:creationId xmlns:a16="http://schemas.microsoft.com/office/drawing/2014/main" id="{04612E5B-63C6-CA4D-A446-57ABC3DC2400}"/>
              </a:ext>
            </a:extLst>
          </p:cNvPr>
          <p:cNvSpPr/>
          <p:nvPr/>
        </p:nvSpPr>
        <p:spPr>
          <a:xfrm>
            <a:off x="6200690" y="2365375"/>
            <a:ext cx="1338800" cy="3810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CaixaDeTexto 4">
            <a:extLst>
              <a:ext uri="{FF2B5EF4-FFF2-40B4-BE49-F238E27FC236}">
                <a16:creationId xmlns:a16="http://schemas.microsoft.com/office/drawing/2014/main" id="{B3E5EE81-1ACA-7447-B5D4-8A2F028C051C}"/>
              </a:ext>
            </a:extLst>
          </p:cNvPr>
          <p:cNvSpPr txBox="1"/>
          <p:nvPr/>
        </p:nvSpPr>
        <p:spPr>
          <a:xfrm>
            <a:off x="331251" y="1788389"/>
            <a:ext cx="1097499" cy="1938992"/>
          </a:xfrm>
          <a:prstGeom prst="rect">
            <a:avLst/>
          </a:prstGeom>
          <a:noFill/>
        </p:spPr>
        <p:txBody>
          <a:bodyPr wrap="square" rtlCol="0">
            <a:spAutoFit/>
          </a:bodyPr>
          <a:lstStyle/>
          <a:p>
            <a:pPr algn="ctr"/>
            <a:r>
              <a:rPr lang="pt-BR" sz="1200" b="1" dirty="0"/>
              <a:t>AS 7 IGREJAS</a:t>
            </a:r>
          </a:p>
          <a:p>
            <a:pPr algn="ctr"/>
            <a:r>
              <a:rPr lang="pt-BR" sz="1200" b="1" dirty="0"/>
              <a:t>(1.10 a 3.22)</a:t>
            </a:r>
          </a:p>
          <a:p>
            <a:pPr algn="ctr"/>
            <a:endParaRPr lang="pt-BR" sz="1200" b="1" dirty="0"/>
          </a:p>
          <a:p>
            <a:pPr algn="ctr"/>
            <a:r>
              <a:rPr lang="pt-BR" sz="1200" dirty="0"/>
              <a:t>Cristo aconselha sua igreja, que se encontra em guerra e espalhada em vários cidades</a:t>
            </a:r>
          </a:p>
        </p:txBody>
      </p:sp>
      <p:sp>
        <p:nvSpPr>
          <p:cNvPr id="18" name="CaixaDeTexto 17">
            <a:extLst>
              <a:ext uri="{FF2B5EF4-FFF2-40B4-BE49-F238E27FC236}">
                <a16:creationId xmlns:a16="http://schemas.microsoft.com/office/drawing/2014/main" id="{F91B1144-229B-914C-AF3C-50220488A4F5}"/>
              </a:ext>
            </a:extLst>
          </p:cNvPr>
          <p:cNvSpPr txBox="1"/>
          <p:nvPr/>
        </p:nvSpPr>
        <p:spPr>
          <a:xfrm>
            <a:off x="1846004" y="2147242"/>
            <a:ext cx="1097499" cy="1384995"/>
          </a:xfrm>
          <a:prstGeom prst="rect">
            <a:avLst/>
          </a:prstGeom>
          <a:noFill/>
        </p:spPr>
        <p:txBody>
          <a:bodyPr wrap="square" rtlCol="0">
            <a:spAutoFit/>
          </a:bodyPr>
          <a:lstStyle/>
          <a:p>
            <a:pPr algn="ctr"/>
            <a:r>
              <a:rPr lang="pt-BR" sz="1200" b="1" dirty="0"/>
              <a:t>OS 7 SELOS</a:t>
            </a:r>
          </a:p>
          <a:p>
            <a:pPr algn="ctr"/>
            <a:r>
              <a:rPr lang="pt-BR" sz="1200" b="1" dirty="0"/>
              <a:t>(4.1 a 8.1)</a:t>
            </a:r>
          </a:p>
          <a:p>
            <a:pPr algn="ctr"/>
            <a:endParaRPr lang="pt-BR" sz="1200" b="1" dirty="0"/>
          </a:p>
          <a:p>
            <a:pPr algn="ctr"/>
            <a:r>
              <a:rPr lang="pt-BR" sz="1200" dirty="0"/>
              <a:t>Cristo protege seu povo afligido</a:t>
            </a:r>
          </a:p>
          <a:p>
            <a:pPr algn="ctr"/>
            <a:endParaRPr lang="pt-BR" sz="1200" b="1" dirty="0"/>
          </a:p>
        </p:txBody>
      </p:sp>
      <p:sp>
        <p:nvSpPr>
          <p:cNvPr id="19" name="CaixaDeTexto 18">
            <a:extLst>
              <a:ext uri="{FF2B5EF4-FFF2-40B4-BE49-F238E27FC236}">
                <a16:creationId xmlns:a16="http://schemas.microsoft.com/office/drawing/2014/main" id="{E30D34B7-4876-7D45-AE59-45A9AB7814CF}"/>
              </a:ext>
            </a:extLst>
          </p:cNvPr>
          <p:cNvSpPr txBox="1"/>
          <p:nvPr/>
        </p:nvSpPr>
        <p:spPr>
          <a:xfrm>
            <a:off x="3321486" y="2234044"/>
            <a:ext cx="1097499" cy="1569660"/>
          </a:xfrm>
          <a:prstGeom prst="rect">
            <a:avLst/>
          </a:prstGeom>
          <a:noFill/>
        </p:spPr>
        <p:txBody>
          <a:bodyPr wrap="square" rtlCol="0">
            <a:spAutoFit/>
          </a:bodyPr>
          <a:lstStyle/>
          <a:p>
            <a:pPr algn="ctr"/>
            <a:r>
              <a:rPr lang="pt-BR" sz="1200" b="1" dirty="0"/>
              <a:t>AS 7 TROMBETAS</a:t>
            </a:r>
          </a:p>
          <a:p>
            <a:pPr algn="ctr"/>
            <a:r>
              <a:rPr lang="pt-BR" sz="1200" b="1" dirty="0"/>
              <a:t>(8.2 a 11.18)</a:t>
            </a:r>
          </a:p>
          <a:p>
            <a:pPr algn="ctr"/>
            <a:endParaRPr lang="pt-BR" sz="1200" b="1" dirty="0"/>
          </a:p>
          <a:p>
            <a:pPr algn="ctr"/>
            <a:r>
              <a:rPr lang="pt-BR" sz="1200" dirty="0"/>
              <a:t>Juízos severos que advertem o mundo</a:t>
            </a:r>
          </a:p>
          <a:p>
            <a:pPr algn="ctr"/>
            <a:endParaRPr lang="pt-BR" sz="1200" b="1" dirty="0"/>
          </a:p>
        </p:txBody>
      </p:sp>
      <p:sp>
        <p:nvSpPr>
          <p:cNvPr id="20" name="CaixaDeTexto 19">
            <a:extLst>
              <a:ext uri="{FF2B5EF4-FFF2-40B4-BE49-F238E27FC236}">
                <a16:creationId xmlns:a16="http://schemas.microsoft.com/office/drawing/2014/main" id="{3260872F-BC94-4B4B-83D7-04BBD9E4E67F}"/>
              </a:ext>
            </a:extLst>
          </p:cNvPr>
          <p:cNvSpPr txBox="1"/>
          <p:nvPr/>
        </p:nvSpPr>
        <p:spPr>
          <a:xfrm>
            <a:off x="4789086" y="2522283"/>
            <a:ext cx="1242158" cy="1754326"/>
          </a:xfrm>
          <a:prstGeom prst="rect">
            <a:avLst/>
          </a:prstGeom>
          <a:noFill/>
        </p:spPr>
        <p:txBody>
          <a:bodyPr wrap="square" rtlCol="0">
            <a:spAutoFit/>
          </a:bodyPr>
          <a:lstStyle/>
          <a:p>
            <a:pPr algn="ctr"/>
            <a:r>
              <a:rPr lang="pt-BR" sz="1200" b="1" dirty="0"/>
              <a:t>O GRANDE CONFLITO</a:t>
            </a:r>
          </a:p>
          <a:p>
            <a:pPr algn="ctr"/>
            <a:r>
              <a:rPr lang="pt-BR" sz="1200" b="1" dirty="0"/>
              <a:t>(11.19 a 14.20)</a:t>
            </a:r>
          </a:p>
          <a:p>
            <a:pPr algn="ctr"/>
            <a:endParaRPr lang="pt-BR" sz="1200" b="1" dirty="0"/>
          </a:p>
          <a:p>
            <a:pPr algn="ctr"/>
            <a:r>
              <a:rPr lang="pt-BR" sz="1200" dirty="0"/>
              <a:t>A provação da mulher e dos seus descendentes</a:t>
            </a:r>
          </a:p>
          <a:p>
            <a:pPr algn="ctr"/>
            <a:endParaRPr lang="pt-BR" sz="1200" b="1" dirty="0"/>
          </a:p>
        </p:txBody>
      </p:sp>
      <p:sp>
        <p:nvSpPr>
          <p:cNvPr id="21" name="CaixaDeTexto 20">
            <a:extLst>
              <a:ext uri="{FF2B5EF4-FFF2-40B4-BE49-F238E27FC236}">
                <a16:creationId xmlns:a16="http://schemas.microsoft.com/office/drawing/2014/main" id="{A6FDBF2E-358D-DB42-9E76-117BE89D21F4}"/>
              </a:ext>
            </a:extLst>
          </p:cNvPr>
          <p:cNvSpPr txBox="1"/>
          <p:nvPr/>
        </p:nvSpPr>
        <p:spPr>
          <a:xfrm>
            <a:off x="6238790" y="2557209"/>
            <a:ext cx="1242158" cy="1384995"/>
          </a:xfrm>
          <a:prstGeom prst="rect">
            <a:avLst/>
          </a:prstGeom>
          <a:noFill/>
        </p:spPr>
        <p:txBody>
          <a:bodyPr wrap="square" rtlCol="0">
            <a:spAutoFit/>
          </a:bodyPr>
          <a:lstStyle/>
          <a:p>
            <a:pPr algn="ctr"/>
            <a:r>
              <a:rPr lang="pt-BR" sz="1200" b="1" dirty="0"/>
              <a:t>AS 7 PRAGAS</a:t>
            </a:r>
          </a:p>
          <a:p>
            <a:pPr algn="ctr"/>
            <a:r>
              <a:rPr lang="pt-BR" sz="1200" b="1" dirty="0"/>
              <a:t>(15.1 a 16.21)</a:t>
            </a:r>
          </a:p>
          <a:p>
            <a:pPr algn="ctr"/>
            <a:endParaRPr lang="pt-BR" sz="1200" b="1" dirty="0"/>
          </a:p>
          <a:p>
            <a:pPr algn="ctr"/>
            <a:r>
              <a:rPr lang="pt-BR" sz="1200" dirty="0"/>
              <a:t>Juízos severos que punem o mundo</a:t>
            </a:r>
          </a:p>
          <a:p>
            <a:pPr algn="ctr"/>
            <a:endParaRPr lang="pt-BR" sz="1200" b="1" dirty="0"/>
          </a:p>
        </p:txBody>
      </p:sp>
      <p:sp>
        <p:nvSpPr>
          <p:cNvPr id="22" name="CaixaDeTexto 21">
            <a:extLst>
              <a:ext uri="{FF2B5EF4-FFF2-40B4-BE49-F238E27FC236}">
                <a16:creationId xmlns:a16="http://schemas.microsoft.com/office/drawing/2014/main" id="{BB85C0FD-C929-984B-BDA2-5910BCCC1B9B}"/>
              </a:ext>
            </a:extLst>
          </p:cNvPr>
          <p:cNvSpPr txBox="1"/>
          <p:nvPr/>
        </p:nvSpPr>
        <p:spPr>
          <a:xfrm>
            <a:off x="7720673" y="2250054"/>
            <a:ext cx="1242158" cy="1384995"/>
          </a:xfrm>
          <a:prstGeom prst="rect">
            <a:avLst/>
          </a:prstGeom>
          <a:noFill/>
        </p:spPr>
        <p:txBody>
          <a:bodyPr wrap="square" rtlCol="0">
            <a:spAutoFit/>
          </a:bodyPr>
          <a:lstStyle/>
          <a:p>
            <a:pPr algn="ctr"/>
            <a:r>
              <a:rPr lang="pt-BR" sz="1200" b="1" dirty="0"/>
              <a:t>A QUEDA DE </a:t>
            </a:r>
            <a:br>
              <a:rPr lang="pt-BR" sz="1200" b="1" dirty="0"/>
            </a:br>
            <a:r>
              <a:rPr lang="pt-BR" sz="1200" b="1" dirty="0"/>
              <a:t>BABILONIA</a:t>
            </a:r>
          </a:p>
          <a:p>
            <a:pPr algn="ctr"/>
            <a:r>
              <a:rPr lang="pt-BR" sz="1200" b="1" dirty="0"/>
              <a:t>(17.1 a 19.10)</a:t>
            </a:r>
          </a:p>
          <a:p>
            <a:pPr algn="ctr"/>
            <a:endParaRPr lang="pt-BR" sz="1200" b="1" dirty="0"/>
          </a:p>
          <a:p>
            <a:pPr algn="ctr"/>
            <a:r>
              <a:rPr lang="pt-BR" sz="1200" dirty="0"/>
              <a:t>A queda da falsa mãe</a:t>
            </a:r>
          </a:p>
          <a:p>
            <a:pPr algn="ctr"/>
            <a:endParaRPr lang="pt-BR" sz="1200" b="1" dirty="0"/>
          </a:p>
        </p:txBody>
      </p:sp>
      <p:sp>
        <p:nvSpPr>
          <p:cNvPr id="23" name="CaixaDeTexto 22">
            <a:extLst>
              <a:ext uri="{FF2B5EF4-FFF2-40B4-BE49-F238E27FC236}">
                <a16:creationId xmlns:a16="http://schemas.microsoft.com/office/drawing/2014/main" id="{F07699FC-D793-1147-B113-48AE3193AF38}"/>
              </a:ext>
            </a:extLst>
          </p:cNvPr>
          <p:cNvSpPr txBox="1"/>
          <p:nvPr/>
        </p:nvSpPr>
        <p:spPr>
          <a:xfrm>
            <a:off x="9238740" y="2059871"/>
            <a:ext cx="1242158" cy="1384995"/>
          </a:xfrm>
          <a:prstGeom prst="rect">
            <a:avLst/>
          </a:prstGeom>
          <a:noFill/>
        </p:spPr>
        <p:txBody>
          <a:bodyPr wrap="square" rtlCol="0">
            <a:spAutoFit/>
          </a:bodyPr>
          <a:lstStyle/>
          <a:p>
            <a:pPr algn="ctr"/>
            <a:r>
              <a:rPr lang="pt-BR" sz="1200" b="1" dirty="0"/>
              <a:t>O MILÊNIO</a:t>
            </a:r>
          </a:p>
          <a:p>
            <a:pPr algn="ctr"/>
            <a:r>
              <a:rPr lang="pt-BR" sz="1200" b="1" dirty="0"/>
              <a:t>(19.11 a 21.8)</a:t>
            </a:r>
          </a:p>
          <a:p>
            <a:pPr algn="ctr"/>
            <a:endParaRPr lang="pt-BR" sz="1200" b="1" dirty="0"/>
          </a:p>
          <a:p>
            <a:pPr algn="ctr"/>
            <a:r>
              <a:rPr lang="pt-BR" sz="1200" dirty="0"/>
              <a:t>Cristo entroniza seu povo glorificado</a:t>
            </a:r>
          </a:p>
          <a:p>
            <a:pPr algn="ctr"/>
            <a:endParaRPr lang="pt-BR" sz="1200" b="1" dirty="0"/>
          </a:p>
        </p:txBody>
      </p:sp>
      <p:sp>
        <p:nvSpPr>
          <p:cNvPr id="24" name="CaixaDeTexto 23">
            <a:extLst>
              <a:ext uri="{FF2B5EF4-FFF2-40B4-BE49-F238E27FC236}">
                <a16:creationId xmlns:a16="http://schemas.microsoft.com/office/drawing/2014/main" id="{93479DF9-CE8B-0C42-8374-EE7535226826}"/>
              </a:ext>
            </a:extLst>
          </p:cNvPr>
          <p:cNvSpPr txBox="1"/>
          <p:nvPr/>
        </p:nvSpPr>
        <p:spPr>
          <a:xfrm>
            <a:off x="10781042" y="1788389"/>
            <a:ext cx="1242158" cy="2308324"/>
          </a:xfrm>
          <a:prstGeom prst="rect">
            <a:avLst/>
          </a:prstGeom>
          <a:noFill/>
        </p:spPr>
        <p:txBody>
          <a:bodyPr wrap="square" rtlCol="0">
            <a:spAutoFit/>
          </a:bodyPr>
          <a:lstStyle/>
          <a:p>
            <a:pPr algn="ctr"/>
            <a:r>
              <a:rPr lang="pt-BR" sz="1200" b="1" dirty="0"/>
              <a:t>A NOVA JERUSALÉM</a:t>
            </a:r>
          </a:p>
          <a:p>
            <a:pPr algn="ctr"/>
            <a:r>
              <a:rPr lang="pt-BR" sz="1200" b="1" dirty="0"/>
              <a:t>(21.9 a 22.9)</a:t>
            </a:r>
          </a:p>
          <a:p>
            <a:pPr algn="ctr"/>
            <a:endParaRPr lang="pt-BR" sz="1200" b="1" dirty="0"/>
          </a:p>
          <a:p>
            <a:pPr algn="ctr"/>
            <a:r>
              <a:rPr lang="pt-BR" sz="1200" dirty="0"/>
              <a:t>Cristo recompensa sua igreja, que agora desfruta a paz e se encontra reunida numa só cidade</a:t>
            </a:r>
          </a:p>
          <a:p>
            <a:pPr algn="ctr"/>
            <a:endParaRPr lang="pt-BR" sz="1200" b="1" dirty="0"/>
          </a:p>
        </p:txBody>
      </p:sp>
      <p:cxnSp>
        <p:nvCxnSpPr>
          <p:cNvPr id="25" name="Conector de Seta Reta 24">
            <a:extLst>
              <a:ext uri="{FF2B5EF4-FFF2-40B4-BE49-F238E27FC236}">
                <a16:creationId xmlns:a16="http://schemas.microsoft.com/office/drawing/2014/main" id="{A3D95060-F378-484A-8D93-DE867FBFDE01}"/>
              </a:ext>
            </a:extLst>
          </p:cNvPr>
          <p:cNvCxnSpPr/>
          <p:nvPr/>
        </p:nvCxnSpPr>
        <p:spPr>
          <a:xfrm>
            <a:off x="223301" y="1384300"/>
            <a:ext cx="5872699"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6" name="Conector de Seta Reta 25">
            <a:extLst>
              <a:ext uri="{FF2B5EF4-FFF2-40B4-BE49-F238E27FC236}">
                <a16:creationId xmlns:a16="http://schemas.microsoft.com/office/drawing/2014/main" id="{9F9D0123-D6D3-1444-9D4B-B167F49EF816}"/>
              </a:ext>
            </a:extLst>
          </p:cNvPr>
          <p:cNvCxnSpPr/>
          <p:nvPr/>
        </p:nvCxnSpPr>
        <p:spPr>
          <a:xfrm>
            <a:off x="6150501" y="1384300"/>
            <a:ext cx="5872699"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7" name="CaixaDeTexto 26">
            <a:extLst>
              <a:ext uri="{FF2B5EF4-FFF2-40B4-BE49-F238E27FC236}">
                <a16:creationId xmlns:a16="http://schemas.microsoft.com/office/drawing/2014/main" id="{12705D46-5955-3D4E-A836-12A64FE313E4}"/>
              </a:ext>
            </a:extLst>
          </p:cNvPr>
          <p:cNvSpPr txBox="1"/>
          <p:nvPr/>
        </p:nvSpPr>
        <p:spPr>
          <a:xfrm>
            <a:off x="7608143" y="1119116"/>
            <a:ext cx="3261193" cy="261610"/>
          </a:xfrm>
          <a:prstGeom prst="rect">
            <a:avLst/>
          </a:prstGeom>
          <a:noFill/>
        </p:spPr>
        <p:txBody>
          <a:bodyPr wrap="square" rtlCol="0">
            <a:spAutoFit/>
          </a:bodyPr>
          <a:lstStyle/>
          <a:p>
            <a:pPr algn="ctr"/>
            <a:r>
              <a:rPr lang="pt-BR" sz="1100" b="1" dirty="0"/>
              <a:t>PORÇÃO ESCATOLÓGICA</a:t>
            </a:r>
          </a:p>
        </p:txBody>
      </p:sp>
      <p:sp>
        <p:nvSpPr>
          <p:cNvPr id="28" name="CaixaDeTexto 27">
            <a:extLst>
              <a:ext uri="{FF2B5EF4-FFF2-40B4-BE49-F238E27FC236}">
                <a16:creationId xmlns:a16="http://schemas.microsoft.com/office/drawing/2014/main" id="{6F3369C4-48A7-6B46-87E2-B8012E71FC21}"/>
              </a:ext>
            </a:extLst>
          </p:cNvPr>
          <p:cNvSpPr txBox="1"/>
          <p:nvPr/>
        </p:nvSpPr>
        <p:spPr>
          <a:xfrm>
            <a:off x="1157792" y="1131167"/>
            <a:ext cx="3261193" cy="261610"/>
          </a:xfrm>
          <a:prstGeom prst="rect">
            <a:avLst/>
          </a:prstGeom>
          <a:noFill/>
        </p:spPr>
        <p:txBody>
          <a:bodyPr wrap="square" rtlCol="0">
            <a:spAutoFit/>
          </a:bodyPr>
          <a:lstStyle/>
          <a:p>
            <a:pPr algn="ctr"/>
            <a:r>
              <a:rPr lang="pt-BR" sz="1100" b="1" dirty="0"/>
              <a:t>PORÇÃO HISTÓRICA</a:t>
            </a:r>
          </a:p>
        </p:txBody>
      </p:sp>
    </p:spTree>
    <p:extLst>
      <p:ext uri="{BB962C8B-B14F-4D97-AF65-F5344CB8AC3E}">
        <p14:creationId xmlns:p14="http://schemas.microsoft.com/office/powerpoint/2010/main" val="24146241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91BA60-2D32-3B4A-BEF1-B054C6AAF4ED}"/>
              </a:ext>
            </a:extLst>
          </p:cNvPr>
          <p:cNvSpPr>
            <a:spLocks noGrp="1"/>
          </p:cNvSpPr>
          <p:nvPr>
            <p:ph type="title"/>
          </p:nvPr>
        </p:nvSpPr>
        <p:spPr>
          <a:xfrm>
            <a:off x="9385739" y="365125"/>
            <a:ext cx="1968062" cy="486213"/>
          </a:xfrm>
        </p:spPr>
        <p:txBody>
          <a:bodyPr>
            <a:noAutofit/>
          </a:bodyPr>
          <a:lstStyle/>
          <a:p>
            <a:pPr algn="r"/>
            <a:r>
              <a:rPr lang="pt-BR" sz="2400" b="1" dirty="0">
                <a:solidFill>
                  <a:schemeClr val="tx1">
                    <a:lumMod val="50000"/>
                  </a:schemeClr>
                </a:solidFill>
                <a:latin typeface="Corbel" panose="020B0503020204020204" pitchFamily="34" charset="0"/>
              </a:rPr>
              <a:t>EPISÓDIO 07</a:t>
            </a:r>
          </a:p>
        </p:txBody>
      </p:sp>
      <p:sp>
        <p:nvSpPr>
          <p:cNvPr id="4" name="Título 1">
            <a:extLst>
              <a:ext uri="{FF2B5EF4-FFF2-40B4-BE49-F238E27FC236}">
                <a16:creationId xmlns:a16="http://schemas.microsoft.com/office/drawing/2014/main" id="{A9E26204-4935-2346-825D-49E3F87B3158}"/>
              </a:ext>
            </a:extLst>
          </p:cNvPr>
          <p:cNvSpPr txBox="1">
            <a:spLocks/>
          </p:cNvSpPr>
          <p:nvPr/>
        </p:nvSpPr>
        <p:spPr>
          <a:xfrm>
            <a:off x="640973" y="365124"/>
            <a:ext cx="7704241" cy="4862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2400" dirty="0">
                <a:solidFill>
                  <a:schemeClr val="accent4"/>
                </a:solidFill>
                <a:latin typeface="Corbel" panose="020B0503020204020204" pitchFamily="34" charset="0"/>
              </a:rPr>
              <a:t>O FLUXO DOS EVENTOS</a:t>
            </a:r>
          </a:p>
        </p:txBody>
      </p:sp>
      <p:sp>
        <p:nvSpPr>
          <p:cNvPr id="7" name="CaixaDeTexto 6">
            <a:extLst>
              <a:ext uri="{FF2B5EF4-FFF2-40B4-BE49-F238E27FC236}">
                <a16:creationId xmlns:a16="http://schemas.microsoft.com/office/drawing/2014/main" id="{EC36425C-E504-4B4B-B164-C5D635198BEF}"/>
              </a:ext>
            </a:extLst>
          </p:cNvPr>
          <p:cNvSpPr txBox="1"/>
          <p:nvPr/>
        </p:nvSpPr>
        <p:spPr>
          <a:xfrm>
            <a:off x="8473966" y="6338986"/>
            <a:ext cx="2879834" cy="276999"/>
          </a:xfrm>
          <a:prstGeom prst="rect">
            <a:avLst/>
          </a:prstGeom>
          <a:noFill/>
        </p:spPr>
        <p:txBody>
          <a:bodyPr wrap="square" rtlCol="0">
            <a:spAutoFit/>
          </a:bodyPr>
          <a:lstStyle/>
          <a:p>
            <a:pPr algn="r"/>
            <a:r>
              <a:rPr lang="pt-BR" sz="1200" dirty="0">
                <a:solidFill>
                  <a:schemeClr val="accent3"/>
                </a:solidFill>
              </a:rPr>
              <a:t>PROFECIASDEAPOCALIPSE.COM.BR</a:t>
            </a:r>
          </a:p>
        </p:txBody>
      </p:sp>
      <p:sp>
        <p:nvSpPr>
          <p:cNvPr id="8" name="CaixaDeTexto 7">
            <a:extLst>
              <a:ext uri="{FF2B5EF4-FFF2-40B4-BE49-F238E27FC236}">
                <a16:creationId xmlns:a16="http://schemas.microsoft.com/office/drawing/2014/main" id="{019C25C0-60B6-EB4C-BCA7-EB9E75007281}"/>
              </a:ext>
            </a:extLst>
          </p:cNvPr>
          <p:cNvSpPr txBox="1"/>
          <p:nvPr/>
        </p:nvSpPr>
        <p:spPr>
          <a:xfrm>
            <a:off x="640973" y="6354376"/>
            <a:ext cx="2879834" cy="276999"/>
          </a:xfrm>
          <a:prstGeom prst="rect">
            <a:avLst/>
          </a:prstGeom>
          <a:noFill/>
        </p:spPr>
        <p:txBody>
          <a:bodyPr wrap="square" rtlCol="0">
            <a:spAutoFit/>
          </a:bodyPr>
          <a:lstStyle/>
          <a:p>
            <a:r>
              <a:rPr lang="pt-BR" sz="1200" dirty="0">
                <a:solidFill>
                  <a:schemeClr val="accent3"/>
                </a:solidFill>
              </a:rPr>
              <a:t>ESTUDOS NO LIVRO DE | APOCALIPSE</a:t>
            </a:r>
          </a:p>
        </p:txBody>
      </p:sp>
      <p:sp>
        <p:nvSpPr>
          <p:cNvPr id="6" name="Seta para Baixo 5">
            <a:extLst>
              <a:ext uri="{FF2B5EF4-FFF2-40B4-BE49-F238E27FC236}">
                <a16:creationId xmlns:a16="http://schemas.microsoft.com/office/drawing/2014/main" id="{D6046DB3-252E-A044-8C98-E8585D87EEF0}"/>
              </a:ext>
            </a:extLst>
          </p:cNvPr>
          <p:cNvSpPr/>
          <p:nvPr/>
        </p:nvSpPr>
        <p:spPr>
          <a:xfrm>
            <a:off x="1174372" y="2197620"/>
            <a:ext cx="596900" cy="2527300"/>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9" name="Seta para Baixo 28">
            <a:extLst>
              <a:ext uri="{FF2B5EF4-FFF2-40B4-BE49-F238E27FC236}">
                <a16:creationId xmlns:a16="http://schemas.microsoft.com/office/drawing/2014/main" id="{0B4BD7EC-6136-B04D-AD80-475AB3269983}"/>
              </a:ext>
            </a:extLst>
          </p:cNvPr>
          <p:cNvSpPr/>
          <p:nvPr/>
        </p:nvSpPr>
        <p:spPr>
          <a:xfrm>
            <a:off x="2203072" y="2197620"/>
            <a:ext cx="596900" cy="2527300"/>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0" name="Seta para Baixo 29">
            <a:extLst>
              <a:ext uri="{FF2B5EF4-FFF2-40B4-BE49-F238E27FC236}">
                <a16:creationId xmlns:a16="http://schemas.microsoft.com/office/drawing/2014/main" id="{76C45B8B-A949-BB4D-9141-E85AD1C1D8B5}"/>
              </a:ext>
            </a:extLst>
          </p:cNvPr>
          <p:cNvSpPr/>
          <p:nvPr/>
        </p:nvSpPr>
        <p:spPr>
          <a:xfrm>
            <a:off x="3231772" y="2197620"/>
            <a:ext cx="596900" cy="2527300"/>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accent4"/>
              </a:solidFill>
            </a:endParaRPr>
          </a:p>
        </p:txBody>
      </p:sp>
      <p:sp>
        <p:nvSpPr>
          <p:cNvPr id="31" name="Seta para Baixo 30">
            <a:extLst>
              <a:ext uri="{FF2B5EF4-FFF2-40B4-BE49-F238E27FC236}">
                <a16:creationId xmlns:a16="http://schemas.microsoft.com/office/drawing/2014/main" id="{35FB9660-C732-BD41-8556-E3BAC4727D5F}"/>
              </a:ext>
            </a:extLst>
          </p:cNvPr>
          <p:cNvSpPr/>
          <p:nvPr/>
        </p:nvSpPr>
        <p:spPr>
          <a:xfrm>
            <a:off x="4260472" y="2197620"/>
            <a:ext cx="596900" cy="2527300"/>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accent4"/>
              </a:solidFill>
            </a:endParaRPr>
          </a:p>
        </p:txBody>
      </p:sp>
      <p:sp>
        <p:nvSpPr>
          <p:cNvPr id="9" name="CaixaDeTexto 8">
            <a:extLst>
              <a:ext uri="{FF2B5EF4-FFF2-40B4-BE49-F238E27FC236}">
                <a16:creationId xmlns:a16="http://schemas.microsoft.com/office/drawing/2014/main" id="{A9EE6A3E-E86D-5A44-A466-D31300A7FEA9}"/>
              </a:ext>
            </a:extLst>
          </p:cNvPr>
          <p:cNvSpPr txBox="1"/>
          <p:nvPr/>
        </p:nvSpPr>
        <p:spPr>
          <a:xfrm>
            <a:off x="964822" y="1540058"/>
            <a:ext cx="1016000" cy="461665"/>
          </a:xfrm>
          <a:prstGeom prst="rect">
            <a:avLst/>
          </a:prstGeom>
          <a:noFill/>
        </p:spPr>
        <p:txBody>
          <a:bodyPr wrap="square" rtlCol="0">
            <a:spAutoFit/>
          </a:bodyPr>
          <a:lstStyle/>
          <a:p>
            <a:pPr algn="ctr"/>
            <a:r>
              <a:rPr lang="pt-BR" sz="1200" b="1" dirty="0"/>
              <a:t>AS 7 </a:t>
            </a:r>
            <a:br>
              <a:rPr lang="pt-BR" sz="1200" b="1" dirty="0"/>
            </a:br>
            <a:r>
              <a:rPr lang="pt-BR" sz="1200" b="1" dirty="0"/>
              <a:t>IGREJAS</a:t>
            </a:r>
          </a:p>
        </p:txBody>
      </p:sp>
      <p:sp>
        <p:nvSpPr>
          <p:cNvPr id="32" name="CaixaDeTexto 31">
            <a:extLst>
              <a:ext uri="{FF2B5EF4-FFF2-40B4-BE49-F238E27FC236}">
                <a16:creationId xmlns:a16="http://schemas.microsoft.com/office/drawing/2014/main" id="{366C5A71-204F-E647-9391-6403EB245D47}"/>
              </a:ext>
            </a:extLst>
          </p:cNvPr>
          <p:cNvSpPr txBox="1"/>
          <p:nvPr/>
        </p:nvSpPr>
        <p:spPr>
          <a:xfrm>
            <a:off x="1993522" y="1540058"/>
            <a:ext cx="1016000" cy="461665"/>
          </a:xfrm>
          <a:prstGeom prst="rect">
            <a:avLst/>
          </a:prstGeom>
          <a:noFill/>
        </p:spPr>
        <p:txBody>
          <a:bodyPr wrap="square" rtlCol="0">
            <a:spAutoFit/>
          </a:bodyPr>
          <a:lstStyle/>
          <a:p>
            <a:pPr algn="ctr"/>
            <a:r>
              <a:rPr lang="pt-BR" sz="1200" b="1" dirty="0"/>
              <a:t>OS 7</a:t>
            </a:r>
            <a:br>
              <a:rPr lang="pt-BR" sz="1200" b="1" dirty="0"/>
            </a:br>
            <a:r>
              <a:rPr lang="pt-BR" sz="1200" b="1" dirty="0"/>
              <a:t> SELOS</a:t>
            </a:r>
          </a:p>
        </p:txBody>
      </p:sp>
      <p:sp>
        <p:nvSpPr>
          <p:cNvPr id="33" name="CaixaDeTexto 32">
            <a:extLst>
              <a:ext uri="{FF2B5EF4-FFF2-40B4-BE49-F238E27FC236}">
                <a16:creationId xmlns:a16="http://schemas.microsoft.com/office/drawing/2014/main" id="{0B0474AF-BB2F-B74D-B619-56E3290DF5C3}"/>
              </a:ext>
            </a:extLst>
          </p:cNvPr>
          <p:cNvSpPr txBox="1"/>
          <p:nvPr/>
        </p:nvSpPr>
        <p:spPr>
          <a:xfrm>
            <a:off x="3022222" y="1540058"/>
            <a:ext cx="1016000" cy="461665"/>
          </a:xfrm>
          <a:prstGeom prst="rect">
            <a:avLst/>
          </a:prstGeom>
          <a:noFill/>
        </p:spPr>
        <p:txBody>
          <a:bodyPr wrap="square" rtlCol="0">
            <a:spAutoFit/>
          </a:bodyPr>
          <a:lstStyle/>
          <a:p>
            <a:pPr algn="ctr"/>
            <a:r>
              <a:rPr lang="pt-BR" sz="1200" b="1" dirty="0"/>
              <a:t>AS 7 TROMBETAS</a:t>
            </a:r>
          </a:p>
        </p:txBody>
      </p:sp>
      <p:sp>
        <p:nvSpPr>
          <p:cNvPr id="34" name="CaixaDeTexto 33">
            <a:extLst>
              <a:ext uri="{FF2B5EF4-FFF2-40B4-BE49-F238E27FC236}">
                <a16:creationId xmlns:a16="http://schemas.microsoft.com/office/drawing/2014/main" id="{CEC7124A-EB85-6743-B17D-37CBCD15206A}"/>
              </a:ext>
            </a:extLst>
          </p:cNvPr>
          <p:cNvSpPr txBox="1"/>
          <p:nvPr/>
        </p:nvSpPr>
        <p:spPr>
          <a:xfrm>
            <a:off x="4050922" y="1540058"/>
            <a:ext cx="1016000" cy="461665"/>
          </a:xfrm>
          <a:prstGeom prst="rect">
            <a:avLst/>
          </a:prstGeom>
          <a:noFill/>
        </p:spPr>
        <p:txBody>
          <a:bodyPr wrap="square" rtlCol="0">
            <a:spAutoFit/>
          </a:bodyPr>
          <a:lstStyle/>
          <a:p>
            <a:pPr algn="ctr"/>
            <a:r>
              <a:rPr lang="pt-BR" sz="1200" b="1" dirty="0"/>
              <a:t>O GRANDE CONFLITO</a:t>
            </a:r>
          </a:p>
        </p:txBody>
      </p:sp>
      <p:sp>
        <p:nvSpPr>
          <p:cNvPr id="35" name="CaixaDeTexto 34">
            <a:extLst>
              <a:ext uri="{FF2B5EF4-FFF2-40B4-BE49-F238E27FC236}">
                <a16:creationId xmlns:a16="http://schemas.microsoft.com/office/drawing/2014/main" id="{B571AD80-F898-134C-9924-A03C80854A50}"/>
              </a:ext>
            </a:extLst>
          </p:cNvPr>
          <p:cNvSpPr txBox="1"/>
          <p:nvPr/>
        </p:nvSpPr>
        <p:spPr>
          <a:xfrm>
            <a:off x="1015245" y="5417283"/>
            <a:ext cx="3842127" cy="276999"/>
          </a:xfrm>
          <a:prstGeom prst="rect">
            <a:avLst/>
          </a:prstGeom>
          <a:noFill/>
        </p:spPr>
        <p:txBody>
          <a:bodyPr wrap="square" rtlCol="0">
            <a:spAutoFit/>
          </a:bodyPr>
          <a:lstStyle/>
          <a:p>
            <a:pPr algn="ctr"/>
            <a:r>
              <a:rPr lang="pt-BR" sz="1200" b="1" dirty="0"/>
              <a:t>PORÇÃO HISTÓRICA</a:t>
            </a:r>
          </a:p>
        </p:txBody>
      </p:sp>
      <p:sp>
        <p:nvSpPr>
          <p:cNvPr id="36" name="Seta para Baixo 35">
            <a:extLst>
              <a:ext uri="{FF2B5EF4-FFF2-40B4-BE49-F238E27FC236}">
                <a16:creationId xmlns:a16="http://schemas.microsoft.com/office/drawing/2014/main" id="{263FEB82-5363-C241-B256-850233E80D10}"/>
              </a:ext>
            </a:extLst>
          </p:cNvPr>
          <p:cNvSpPr/>
          <p:nvPr/>
        </p:nvSpPr>
        <p:spPr>
          <a:xfrm rot="16200000">
            <a:off x="9353737" y="1561858"/>
            <a:ext cx="596900" cy="902079"/>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ysClr val="windowText" lastClr="000000"/>
              </a:solidFill>
            </a:endParaRPr>
          </a:p>
        </p:txBody>
      </p:sp>
      <p:sp>
        <p:nvSpPr>
          <p:cNvPr id="37" name="Seta para Baixo 36">
            <a:extLst>
              <a:ext uri="{FF2B5EF4-FFF2-40B4-BE49-F238E27FC236}">
                <a16:creationId xmlns:a16="http://schemas.microsoft.com/office/drawing/2014/main" id="{CF638634-93F5-B743-9A0F-04460D39C774}"/>
              </a:ext>
            </a:extLst>
          </p:cNvPr>
          <p:cNvSpPr/>
          <p:nvPr/>
        </p:nvSpPr>
        <p:spPr>
          <a:xfrm rot="16200000">
            <a:off x="9084053" y="2142446"/>
            <a:ext cx="596900" cy="1441448"/>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ysClr val="windowText" lastClr="000000"/>
              </a:solidFill>
            </a:endParaRPr>
          </a:p>
        </p:txBody>
      </p:sp>
      <p:sp>
        <p:nvSpPr>
          <p:cNvPr id="38" name="Seta para Baixo 37">
            <a:extLst>
              <a:ext uri="{FF2B5EF4-FFF2-40B4-BE49-F238E27FC236}">
                <a16:creationId xmlns:a16="http://schemas.microsoft.com/office/drawing/2014/main" id="{9B514CDF-ECAD-564F-8FA8-EEDF985E5413}"/>
              </a:ext>
            </a:extLst>
          </p:cNvPr>
          <p:cNvSpPr/>
          <p:nvPr/>
        </p:nvSpPr>
        <p:spPr>
          <a:xfrm rot="16200000">
            <a:off x="10780901" y="3935602"/>
            <a:ext cx="596900" cy="917195"/>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ysClr val="windowText" lastClr="000000"/>
              </a:solidFill>
            </a:endParaRPr>
          </a:p>
        </p:txBody>
      </p:sp>
      <p:sp>
        <p:nvSpPr>
          <p:cNvPr id="39" name="Seta para Baixo 38">
            <a:extLst>
              <a:ext uri="{FF2B5EF4-FFF2-40B4-BE49-F238E27FC236}">
                <a16:creationId xmlns:a16="http://schemas.microsoft.com/office/drawing/2014/main" id="{8E8B51C0-D880-2846-998D-4391687E47B8}"/>
              </a:ext>
            </a:extLst>
          </p:cNvPr>
          <p:cNvSpPr/>
          <p:nvPr/>
        </p:nvSpPr>
        <p:spPr>
          <a:xfrm rot="16200000">
            <a:off x="10290553" y="2879046"/>
            <a:ext cx="596900" cy="1441448"/>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ysClr val="windowText" lastClr="000000"/>
              </a:solidFill>
            </a:endParaRPr>
          </a:p>
        </p:txBody>
      </p:sp>
      <p:sp>
        <p:nvSpPr>
          <p:cNvPr id="40" name="CaixaDeTexto 39">
            <a:extLst>
              <a:ext uri="{FF2B5EF4-FFF2-40B4-BE49-F238E27FC236}">
                <a16:creationId xmlns:a16="http://schemas.microsoft.com/office/drawing/2014/main" id="{EC6E02FD-2620-014E-A542-C527B9F63D87}"/>
              </a:ext>
            </a:extLst>
          </p:cNvPr>
          <p:cNvSpPr txBox="1"/>
          <p:nvPr/>
        </p:nvSpPr>
        <p:spPr>
          <a:xfrm>
            <a:off x="6943915" y="5385013"/>
            <a:ext cx="3842127" cy="276999"/>
          </a:xfrm>
          <a:prstGeom prst="rect">
            <a:avLst/>
          </a:prstGeom>
          <a:noFill/>
        </p:spPr>
        <p:txBody>
          <a:bodyPr wrap="square" rtlCol="0">
            <a:spAutoFit/>
          </a:bodyPr>
          <a:lstStyle/>
          <a:p>
            <a:pPr algn="ctr"/>
            <a:r>
              <a:rPr lang="pt-BR" sz="1200" b="1" dirty="0"/>
              <a:t>PORÇÃO ESCATOLÓGICA</a:t>
            </a:r>
          </a:p>
        </p:txBody>
      </p:sp>
      <p:sp>
        <p:nvSpPr>
          <p:cNvPr id="41" name="CaixaDeTexto 40">
            <a:extLst>
              <a:ext uri="{FF2B5EF4-FFF2-40B4-BE49-F238E27FC236}">
                <a16:creationId xmlns:a16="http://schemas.microsoft.com/office/drawing/2014/main" id="{10CB2FFE-5F5B-FC4E-8626-16487A9105B9}"/>
              </a:ext>
            </a:extLst>
          </p:cNvPr>
          <p:cNvSpPr txBox="1"/>
          <p:nvPr/>
        </p:nvSpPr>
        <p:spPr>
          <a:xfrm>
            <a:off x="6858000" y="2724670"/>
            <a:ext cx="1597215" cy="461665"/>
          </a:xfrm>
          <a:prstGeom prst="rect">
            <a:avLst/>
          </a:prstGeom>
          <a:noFill/>
        </p:spPr>
        <p:txBody>
          <a:bodyPr wrap="square" rtlCol="0">
            <a:spAutoFit/>
          </a:bodyPr>
          <a:lstStyle/>
          <a:p>
            <a:r>
              <a:rPr lang="pt-BR" sz="1200" b="1" dirty="0"/>
              <a:t>QUEDA DE BABILÔNIA</a:t>
            </a:r>
            <a:br>
              <a:rPr lang="pt-BR" sz="1200" b="1" dirty="0"/>
            </a:br>
            <a:r>
              <a:rPr lang="pt-BR" sz="1200" b="1" dirty="0">
                <a:solidFill>
                  <a:schemeClr val="accent4"/>
                </a:solidFill>
              </a:rPr>
              <a:t>(</a:t>
            </a:r>
            <a:r>
              <a:rPr lang="pt-BR" sz="1200" b="1" dirty="0" err="1">
                <a:solidFill>
                  <a:schemeClr val="accent4"/>
                </a:solidFill>
              </a:rPr>
              <a:t>Ap</a:t>
            </a:r>
            <a:r>
              <a:rPr lang="pt-BR" sz="1200" b="1" dirty="0">
                <a:solidFill>
                  <a:schemeClr val="accent4"/>
                </a:solidFill>
              </a:rPr>
              <a:t> 17-18)</a:t>
            </a:r>
          </a:p>
        </p:txBody>
      </p:sp>
      <p:sp>
        <p:nvSpPr>
          <p:cNvPr id="42" name="CaixaDeTexto 41">
            <a:extLst>
              <a:ext uri="{FF2B5EF4-FFF2-40B4-BE49-F238E27FC236}">
                <a16:creationId xmlns:a16="http://schemas.microsoft.com/office/drawing/2014/main" id="{0E0693DD-649B-544B-9635-607B9102A026}"/>
              </a:ext>
            </a:extLst>
          </p:cNvPr>
          <p:cNvSpPr txBox="1"/>
          <p:nvPr/>
        </p:nvSpPr>
        <p:spPr>
          <a:xfrm>
            <a:off x="6858000" y="1904509"/>
            <a:ext cx="1597215" cy="461665"/>
          </a:xfrm>
          <a:prstGeom prst="rect">
            <a:avLst/>
          </a:prstGeom>
          <a:noFill/>
        </p:spPr>
        <p:txBody>
          <a:bodyPr wrap="square" rtlCol="0">
            <a:spAutoFit/>
          </a:bodyPr>
          <a:lstStyle/>
          <a:p>
            <a:r>
              <a:rPr lang="pt-BR" sz="1200" b="1" dirty="0"/>
              <a:t>AS 7 PRAGAS </a:t>
            </a:r>
            <a:br>
              <a:rPr lang="pt-BR" sz="1200" b="1" dirty="0"/>
            </a:br>
            <a:r>
              <a:rPr lang="pt-BR" sz="1200" b="1" dirty="0">
                <a:solidFill>
                  <a:schemeClr val="accent4"/>
                </a:solidFill>
              </a:rPr>
              <a:t>(</a:t>
            </a:r>
            <a:r>
              <a:rPr lang="pt-BR" sz="1200" b="1" dirty="0" err="1">
                <a:solidFill>
                  <a:schemeClr val="accent4"/>
                </a:solidFill>
              </a:rPr>
              <a:t>Ap</a:t>
            </a:r>
            <a:r>
              <a:rPr lang="pt-BR" sz="1200" b="1" dirty="0">
                <a:solidFill>
                  <a:schemeClr val="accent4"/>
                </a:solidFill>
              </a:rPr>
              <a:t> 15-16)</a:t>
            </a:r>
          </a:p>
        </p:txBody>
      </p:sp>
      <p:sp>
        <p:nvSpPr>
          <p:cNvPr id="43" name="CaixaDeTexto 42">
            <a:extLst>
              <a:ext uri="{FF2B5EF4-FFF2-40B4-BE49-F238E27FC236}">
                <a16:creationId xmlns:a16="http://schemas.microsoft.com/office/drawing/2014/main" id="{5A9F66A6-0167-C14C-A870-5048C403D62C}"/>
              </a:ext>
            </a:extLst>
          </p:cNvPr>
          <p:cNvSpPr txBox="1"/>
          <p:nvPr/>
        </p:nvSpPr>
        <p:spPr>
          <a:xfrm>
            <a:off x="6858000" y="3461270"/>
            <a:ext cx="1597215" cy="461665"/>
          </a:xfrm>
          <a:prstGeom prst="rect">
            <a:avLst/>
          </a:prstGeom>
          <a:noFill/>
        </p:spPr>
        <p:txBody>
          <a:bodyPr wrap="square" rtlCol="0">
            <a:spAutoFit/>
          </a:bodyPr>
          <a:lstStyle/>
          <a:p>
            <a:r>
              <a:rPr lang="pt-BR" sz="1200" b="1" dirty="0"/>
              <a:t>O MILÊNIO</a:t>
            </a:r>
            <a:br>
              <a:rPr lang="pt-BR" sz="1200" b="1" dirty="0"/>
            </a:br>
            <a:r>
              <a:rPr lang="pt-BR" sz="1200" b="1" dirty="0">
                <a:solidFill>
                  <a:schemeClr val="accent4"/>
                </a:solidFill>
              </a:rPr>
              <a:t>(</a:t>
            </a:r>
            <a:r>
              <a:rPr lang="pt-BR" sz="1200" b="1" dirty="0" err="1">
                <a:solidFill>
                  <a:schemeClr val="accent4"/>
                </a:solidFill>
              </a:rPr>
              <a:t>Ap</a:t>
            </a:r>
            <a:r>
              <a:rPr lang="pt-BR" sz="1200" b="1" dirty="0">
                <a:solidFill>
                  <a:schemeClr val="accent4"/>
                </a:solidFill>
              </a:rPr>
              <a:t> 19-20)</a:t>
            </a:r>
          </a:p>
        </p:txBody>
      </p:sp>
      <p:sp>
        <p:nvSpPr>
          <p:cNvPr id="44" name="CaixaDeTexto 43">
            <a:extLst>
              <a:ext uri="{FF2B5EF4-FFF2-40B4-BE49-F238E27FC236}">
                <a16:creationId xmlns:a16="http://schemas.microsoft.com/office/drawing/2014/main" id="{C9A1223E-E133-C948-A850-50792E950E30}"/>
              </a:ext>
            </a:extLst>
          </p:cNvPr>
          <p:cNvSpPr txBox="1"/>
          <p:nvPr/>
        </p:nvSpPr>
        <p:spPr>
          <a:xfrm>
            <a:off x="6858000" y="4255699"/>
            <a:ext cx="1597215" cy="461665"/>
          </a:xfrm>
          <a:prstGeom prst="rect">
            <a:avLst/>
          </a:prstGeom>
          <a:noFill/>
        </p:spPr>
        <p:txBody>
          <a:bodyPr wrap="square" rtlCol="0">
            <a:spAutoFit/>
          </a:bodyPr>
          <a:lstStyle/>
          <a:p>
            <a:r>
              <a:rPr lang="pt-BR" sz="1200" b="1" dirty="0"/>
              <a:t>A NOVA JERUSALÉM</a:t>
            </a:r>
            <a:br>
              <a:rPr lang="pt-BR" sz="1200" b="1" dirty="0"/>
            </a:br>
            <a:r>
              <a:rPr lang="pt-BR" sz="1200" b="1" dirty="0">
                <a:solidFill>
                  <a:schemeClr val="accent4"/>
                </a:solidFill>
              </a:rPr>
              <a:t>(</a:t>
            </a:r>
            <a:r>
              <a:rPr lang="pt-BR" sz="1200" b="1" dirty="0" err="1">
                <a:solidFill>
                  <a:schemeClr val="accent4"/>
                </a:solidFill>
              </a:rPr>
              <a:t>Ap</a:t>
            </a:r>
            <a:r>
              <a:rPr lang="pt-BR" sz="1200" b="1" dirty="0">
                <a:solidFill>
                  <a:schemeClr val="accent4"/>
                </a:solidFill>
              </a:rPr>
              <a:t> 21-22)</a:t>
            </a:r>
          </a:p>
        </p:txBody>
      </p:sp>
      <p:cxnSp>
        <p:nvCxnSpPr>
          <p:cNvPr id="45" name="Conector Reto 44">
            <a:extLst>
              <a:ext uri="{FF2B5EF4-FFF2-40B4-BE49-F238E27FC236}">
                <a16:creationId xmlns:a16="http://schemas.microsoft.com/office/drawing/2014/main" id="{0501E5A7-4274-2340-95B4-FC208365B966}"/>
              </a:ext>
            </a:extLst>
          </p:cNvPr>
          <p:cNvCxnSpPr/>
          <p:nvPr/>
        </p:nvCxnSpPr>
        <p:spPr>
          <a:xfrm>
            <a:off x="6096000" y="1238744"/>
            <a:ext cx="0" cy="43805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CaixaDeTexto 24">
            <a:extLst>
              <a:ext uri="{FF2B5EF4-FFF2-40B4-BE49-F238E27FC236}">
                <a16:creationId xmlns:a16="http://schemas.microsoft.com/office/drawing/2014/main" id="{438347B9-222A-6F40-89BC-20059D510F2D}"/>
              </a:ext>
            </a:extLst>
          </p:cNvPr>
          <p:cNvSpPr txBox="1"/>
          <p:nvPr/>
        </p:nvSpPr>
        <p:spPr>
          <a:xfrm>
            <a:off x="1033918" y="5004096"/>
            <a:ext cx="3842127" cy="276999"/>
          </a:xfrm>
          <a:prstGeom prst="rect">
            <a:avLst/>
          </a:prstGeom>
          <a:noFill/>
        </p:spPr>
        <p:txBody>
          <a:bodyPr wrap="square" rtlCol="0">
            <a:spAutoFit/>
          </a:bodyPr>
          <a:lstStyle/>
          <a:p>
            <a:pPr algn="ctr"/>
            <a:r>
              <a:rPr lang="pt-BR" sz="1200" b="1" dirty="0">
                <a:solidFill>
                  <a:schemeClr val="accent2"/>
                </a:solidFill>
              </a:rPr>
              <a:t>TERMINAM COM VOLTA DE JESUS</a:t>
            </a:r>
          </a:p>
        </p:txBody>
      </p:sp>
    </p:spTree>
    <p:extLst>
      <p:ext uri="{BB962C8B-B14F-4D97-AF65-F5344CB8AC3E}">
        <p14:creationId xmlns:p14="http://schemas.microsoft.com/office/powerpoint/2010/main" val="3444829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91BA60-2D32-3B4A-BEF1-B054C6AAF4ED}"/>
              </a:ext>
            </a:extLst>
          </p:cNvPr>
          <p:cNvSpPr>
            <a:spLocks noGrp="1"/>
          </p:cNvSpPr>
          <p:nvPr>
            <p:ph type="title"/>
          </p:nvPr>
        </p:nvSpPr>
        <p:spPr>
          <a:xfrm>
            <a:off x="9385739" y="365125"/>
            <a:ext cx="1968062" cy="486213"/>
          </a:xfrm>
        </p:spPr>
        <p:txBody>
          <a:bodyPr>
            <a:noAutofit/>
          </a:bodyPr>
          <a:lstStyle/>
          <a:p>
            <a:pPr algn="r"/>
            <a:r>
              <a:rPr lang="pt-BR" sz="2400" b="1" dirty="0">
                <a:solidFill>
                  <a:schemeClr val="tx1">
                    <a:lumMod val="50000"/>
                  </a:schemeClr>
                </a:solidFill>
                <a:latin typeface="Corbel" panose="020B0503020204020204" pitchFamily="34" charset="0"/>
              </a:rPr>
              <a:t>EPISÓDIO 07</a:t>
            </a:r>
          </a:p>
        </p:txBody>
      </p:sp>
      <p:sp>
        <p:nvSpPr>
          <p:cNvPr id="4" name="Título 1">
            <a:extLst>
              <a:ext uri="{FF2B5EF4-FFF2-40B4-BE49-F238E27FC236}">
                <a16:creationId xmlns:a16="http://schemas.microsoft.com/office/drawing/2014/main" id="{A9E26204-4935-2346-825D-49E3F87B3158}"/>
              </a:ext>
            </a:extLst>
          </p:cNvPr>
          <p:cNvSpPr txBox="1">
            <a:spLocks/>
          </p:cNvSpPr>
          <p:nvPr/>
        </p:nvSpPr>
        <p:spPr>
          <a:xfrm>
            <a:off x="640973" y="365124"/>
            <a:ext cx="7704241" cy="4862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2400" dirty="0">
                <a:solidFill>
                  <a:schemeClr val="accent4"/>
                </a:solidFill>
                <a:latin typeface="Corbel" panose="020B0503020204020204" pitchFamily="34" charset="0"/>
              </a:rPr>
              <a:t>CENAS INTRODUTORIAS</a:t>
            </a:r>
          </a:p>
        </p:txBody>
      </p:sp>
      <p:sp>
        <p:nvSpPr>
          <p:cNvPr id="7" name="CaixaDeTexto 6">
            <a:extLst>
              <a:ext uri="{FF2B5EF4-FFF2-40B4-BE49-F238E27FC236}">
                <a16:creationId xmlns:a16="http://schemas.microsoft.com/office/drawing/2014/main" id="{EC36425C-E504-4B4B-B164-C5D635198BEF}"/>
              </a:ext>
            </a:extLst>
          </p:cNvPr>
          <p:cNvSpPr txBox="1"/>
          <p:nvPr/>
        </p:nvSpPr>
        <p:spPr>
          <a:xfrm>
            <a:off x="8473966" y="6338986"/>
            <a:ext cx="2879834" cy="276999"/>
          </a:xfrm>
          <a:prstGeom prst="rect">
            <a:avLst/>
          </a:prstGeom>
          <a:noFill/>
        </p:spPr>
        <p:txBody>
          <a:bodyPr wrap="square" rtlCol="0">
            <a:spAutoFit/>
          </a:bodyPr>
          <a:lstStyle/>
          <a:p>
            <a:pPr algn="r"/>
            <a:r>
              <a:rPr lang="pt-BR" sz="1200" dirty="0">
                <a:solidFill>
                  <a:schemeClr val="accent3"/>
                </a:solidFill>
              </a:rPr>
              <a:t>PROFECIASDEAPOCALIPSE.COM.BR</a:t>
            </a:r>
          </a:p>
        </p:txBody>
      </p:sp>
      <p:sp>
        <p:nvSpPr>
          <p:cNvPr id="8" name="CaixaDeTexto 7">
            <a:extLst>
              <a:ext uri="{FF2B5EF4-FFF2-40B4-BE49-F238E27FC236}">
                <a16:creationId xmlns:a16="http://schemas.microsoft.com/office/drawing/2014/main" id="{019C25C0-60B6-EB4C-BCA7-EB9E75007281}"/>
              </a:ext>
            </a:extLst>
          </p:cNvPr>
          <p:cNvSpPr txBox="1"/>
          <p:nvPr/>
        </p:nvSpPr>
        <p:spPr>
          <a:xfrm>
            <a:off x="640973" y="6354376"/>
            <a:ext cx="2879834" cy="276999"/>
          </a:xfrm>
          <a:prstGeom prst="rect">
            <a:avLst/>
          </a:prstGeom>
          <a:noFill/>
        </p:spPr>
        <p:txBody>
          <a:bodyPr wrap="square" rtlCol="0">
            <a:spAutoFit/>
          </a:bodyPr>
          <a:lstStyle/>
          <a:p>
            <a:r>
              <a:rPr lang="pt-BR" sz="1200" dirty="0">
                <a:solidFill>
                  <a:schemeClr val="accent3"/>
                </a:solidFill>
              </a:rPr>
              <a:t>ESTUDOS NO LIVRO DE | APOCALIPSE</a:t>
            </a:r>
          </a:p>
        </p:txBody>
      </p:sp>
      <p:sp>
        <p:nvSpPr>
          <p:cNvPr id="12" name="Retângulo 11">
            <a:extLst>
              <a:ext uri="{FF2B5EF4-FFF2-40B4-BE49-F238E27FC236}">
                <a16:creationId xmlns:a16="http://schemas.microsoft.com/office/drawing/2014/main" id="{BBA6EDE4-04D7-4243-BE08-70B4C81A8A04}"/>
              </a:ext>
            </a:extLst>
          </p:cNvPr>
          <p:cNvSpPr/>
          <p:nvPr/>
        </p:nvSpPr>
        <p:spPr>
          <a:xfrm>
            <a:off x="640973" y="1250652"/>
            <a:ext cx="4942250" cy="369332"/>
          </a:xfrm>
          <a:prstGeom prst="rect">
            <a:avLst/>
          </a:prstGeom>
        </p:spPr>
        <p:txBody>
          <a:bodyPr wrap="none">
            <a:spAutoFit/>
          </a:bodyPr>
          <a:lstStyle/>
          <a:p>
            <a:r>
              <a:rPr lang="pt-BR" dirty="0">
                <a:solidFill>
                  <a:schemeClr val="accent2"/>
                </a:solidFill>
              </a:rPr>
              <a:t>CENAS INTRODUTÓRIAS NO SANTUÁRIO CELESTIAL</a:t>
            </a:r>
          </a:p>
        </p:txBody>
      </p:sp>
      <p:sp>
        <p:nvSpPr>
          <p:cNvPr id="6" name="Retângulo 5">
            <a:extLst>
              <a:ext uri="{FF2B5EF4-FFF2-40B4-BE49-F238E27FC236}">
                <a16:creationId xmlns:a16="http://schemas.microsoft.com/office/drawing/2014/main" id="{BBE0FBF4-777D-BE4D-A913-7F22EB3D4C99}"/>
              </a:ext>
            </a:extLst>
          </p:cNvPr>
          <p:cNvSpPr/>
          <p:nvPr/>
        </p:nvSpPr>
        <p:spPr>
          <a:xfrm>
            <a:off x="757766" y="2133600"/>
            <a:ext cx="7716199" cy="3361267"/>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8">
            <a:extLst>
              <a:ext uri="{FF2B5EF4-FFF2-40B4-BE49-F238E27FC236}">
                <a16:creationId xmlns:a16="http://schemas.microsoft.com/office/drawing/2014/main" id="{0E7989E9-D4AF-2D43-9C24-135046EB4D66}"/>
              </a:ext>
            </a:extLst>
          </p:cNvPr>
          <p:cNvSpPr/>
          <p:nvPr/>
        </p:nvSpPr>
        <p:spPr>
          <a:xfrm>
            <a:off x="757767" y="2133600"/>
            <a:ext cx="3361267" cy="3361267"/>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Retângulo 9">
            <a:extLst>
              <a:ext uri="{FF2B5EF4-FFF2-40B4-BE49-F238E27FC236}">
                <a16:creationId xmlns:a16="http://schemas.microsoft.com/office/drawing/2014/main" id="{C2582F37-5A2E-0740-A4AF-EA583EDCD9C0}"/>
              </a:ext>
            </a:extLst>
          </p:cNvPr>
          <p:cNvSpPr/>
          <p:nvPr/>
        </p:nvSpPr>
        <p:spPr>
          <a:xfrm>
            <a:off x="1816100" y="3503083"/>
            <a:ext cx="622300" cy="622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Retângulo 12">
            <a:extLst>
              <a:ext uri="{FF2B5EF4-FFF2-40B4-BE49-F238E27FC236}">
                <a16:creationId xmlns:a16="http://schemas.microsoft.com/office/drawing/2014/main" id="{F7A5AEA4-B4F1-E44E-BFBC-CEB715823B61}"/>
              </a:ext>
            </a:extLst>
          </p:cNvPr>
          <p:cNvSpPr/>
          <p:nvPr/>
        </p:nvSpPr>
        <p:spPr>
          <a:xfrm>
            <a:off x="4648201" y="3503083"/>
            <a:ext cx="622300" cy="622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Retângulo 13">
            <a:extLst>
              <a:ext uri="{FF2B5EF4-FFF2-40B4-BE49-F238E27FC236}">
                <a16:creationId xmlns:a16="http://schemas.microsoft.com/office/drawing/2014/main" id="{227B0F94-A124-A94F-8BB4-BD31A75CB0C2}"/>
              </a:ext>
            </a:extLst>
          </p:cNvPr>
          <p:cNvSpPr/>
          <p:nvPr/>
        </p:nvSpPr>
        <p:spPr>
          <a:xfrm>
            <a:off x="6117167" y="2334683"/>
            <a:ext cx="622300" cy="622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Retângulo 14">
            <a:extLst>
              <a:ext uri="{FF2B5EF4-FFF2-40B4-BE49-F238E27FC236}">
                <a16:creationId xmlns:a16="http://schemas.microsoft.com/office/drawing/2014/main" id="{51DF3F7D-040C-A748-AE92-D1C940F82791}"/>
              </a:ext>
            </a:extLst>
          </p:cNvPr>
          <p:cNvSpPr/>
          <p:nvPr/>
        </p:nvSpPr>
        <p:spPr>
          <a:xfrm>
            <a:off x="6117167" y="4684183"/>
            <a:ext cx="622300" cy="622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Retângulo 15">
            <a:extLst>
              <a:ext uri="{FF2B5EF4-FFF2-40B4-BE49-F238E27FC236}">
                <a16:creationId xmlns:a16="http://schemas.microsoft.com/office/drawing/2014/main" id="{2FB8B76B-4B2F-AB45-9EEF-B16954656039}"/>
              </a:ext>
            </a:extLst>
          </p:cNvPr>
          <p:cNvSpPr/>
          <p:nvPr/>
        </p:nvSpPr>
        <p:spPr>
          <a:xfrm>
            <a:off x="9221148" y="3429000"/>
            <a:ext cx="622300" cy="622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Retângulo 16">
            <a:extLst>
              <a:ext uri="{FF2B5EF4-FFF2-40B4-BE49-F238E27FC236}">
                <a16:creationId xmlns:a16="http://schemas.microsoft.com/office/drawing/2014/main" id="{07F80642-61D2-3741-8506-E363D866E90D}"/>
              </a:ext>
            </a:extLst>
          </p:cNvPr>
          <p:cNvSpPr/>
          <p:nvPr/>
        </p:nvSpPr>
        <p:spPr>
          <a:xfrm>
            <a:off x="10811933" y="3429000"/>
            <a:ext cx="622300" cy="622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CaixaDeTexto 10">
            <a:extLst>
              <a:ext uri="{FF2B5EF4-FFF2-40B4-BE49-F238E27FC236}">
                <a16:creationId xmlns:a16="http://schemas.microsoft.com/office/drawing/2014/main" id="{B3985388-821D-514A-97F7-B92133A04D2F}"/>
              </a:ext>
            </a:extLst>
          </p:cNvPr>
          <p:cNvSpPr txBox="1"/>
          <p:nvPr/>
        </p:nvSpPr>
        <p:spPr>
          <a:xfrm>
            <a:off x="6790267" y="4761811"/>
            <a:ext cx="1622432" cy="492443"/>
          </a:xfrm>
          <a:prstGeom prst="rect">
            <a:avLst/>
          </a:prstGeom>
          <a:noFill/>
        </p:spPr>
        <p:txBody>
          <a:bodyPr wrap="none" rtlCol="0">
            <a:spAutoFit/>
          </a:bodyPr>
          <a:lstStyle/>
          <a:p>
            <a:r>
              <a:rPr lang="pt-BR" sz="1400" dirty="0"/>
              <a:t>1. Castiçal</a:t>
            </a:r>
            <a:br>
              <a:rPr lang="pt-BR" dirty="0"/>
            </a:br>
            <a:r>
              <a:rPr lang="pt-BR" sz="1200" dirty="0"/>
              <a:t>Mensagens as 7 igrejas</a:t>
            </a:r>
            <a:endParaRPr lang="pt-BR" dirty="0"/>
          </a:p>
        </p:txBody>
      </p:sp>
      <p:sp>
        <p:nvSpPr>
          <p:cNvPr id="19" name="CaixaDeTexto 18">
            <a:extLst>
              <a:ext uri="{FF2B5EF4-FFF2-40B4-BE49-F238E27FC236}">
                <a16:creationId xmlns:a16="http://schemas.microsoft.com/office/drawing/2014/main" id="{13CEC3CC-9749-6E47-8F01-F14A1B8B89CF}"/>
              </a:ext>
            </a:extLst>
          </p:cNvPr>
          <p:cNvSpPr txBox="1"/>
          <p:nvPr/>
        </p:nvSpPr>
        <p:spPr>
          <a:xfrm>
            <a:off x="6790267" y="2464540"/>
            <a:ext cx="1744517" cy="492443"/>
          </a:xfrm>
          <a:prstGeom prst="rect">
            <a:avLst/>
          </a:prstGeom>
          <a:noFill/>
        </p:spPr>
        <p:txBody>
          <a:bodyPr wrap="none" rtlCol="0">
            <a:spAutoFit/>
          </a:bodyPr>
          <a:lstStyle/>
          <a:p>
            <a:r>
              <a:rPr lang="pt-BR" sz="1400" dirty="0"/>
              <a:t>2. Mesa com os pães</a:t>
            </a:r>
            <a:br>
              <a:rPr lang="pt-BR" dirty="0"/>
            </a:br>
            <a:r>
              <a:rPr lang="pt-BR" sz="1200" dirty="0"/>
              <a:t>Os 7 selos</a:t>
            </a:r>
            <a:endParaRPr lang="pt-BR" dirty="0"/>
          </a:p>
        </p:txBody>
      </p:sp>
      <p:sp>
        <p:nvSpPr>
          <p:cNvPr id="20" name="CaixaDeTexto 19">
            <a:extLst>
              <a:ext uri="{FF2B5EF4-FFF2-40B4-BE49-F238E27FC236}">
                <a16:creationId xmlns:a16="http://schemas.microsoft.com/office/drawing/2014/main" id="{83549F26-89A3-2E48-B9B1-FBE130DB6EAC}"/>
              </a:ext>
            </a:extLst>
          </p:cNvPr>
          <p:cNvSpPr txBox="1"/>
          <p:nvPr/>
        </p:nvSpPr>
        <p:spPr>
          <a:xfrm>
            <a:off x="5366727" y="3613175"/>
            <a:ext cx="1322542" cy="492443"/>
          </a:xfrm>
          <a:prstGeom prst="rect">
            <a:avLst/>
          </a:prstGeom>
          <a:noFill/>
        </p:spPr>
        <p:txBody>
          <a:bodyPr wrap="none" rtlCol="0">
            <a:spAutoFit/>
          </a:bodyPr>
          <a:lstStyle/>
          <a:p>
            <a:r>
              <a:rPr lang="pt-BR" sz="1400" dirty="0"/>
              <a:t>3. Altar de ouro</a:t>
            </a:r>
            <a:br>
              <a:rPr lang="pt-BR" dirty="0"/>
            </a:br>
            <a:r>
              <a:rPr lang="pt-BR" sz="1200" dirty="0"/>
              <a:t>As 7 trombetas</a:t>
            </a:r>
            <a:endParaRPr lang="pt-BR" dirty="0"/>
          </a:p>
        </p:txBody>
      </p:sp>
      <p:sp>
        <p:nvSpPr>
          <p:cNvPr id="21" name="CaixaDeTexto 20">
            <a:extLst>
              <a:ext uri="{FF2B5EF4-FFF2-40B4-BE49-F238E27FC236}">
                <a16:creationId xmlns:a16="http://schemas.microsoft.com/office/drawing/2014/main" id="{B20ABD57-0108-F24D-9851-0266FDC01BC3}"/>
              </a:ext>
            </a:extLst>
          </p:cNvPr>
          <p:cNvSpPr txBox="1"/>
          <p:nvPr/>
        </p:nvSpPr>
        <p:spPr>
          <a:xfrm>
            <a:off x="2540376" y="3550439"/>
            <a:ext cx="1599220" cy="492443"/>
          </a:xfrm>
          <a:prstGeom prst="rect">
            <a:avLst/>
          </a:prstGeom>
          <a:noFill/>
        </p:spPr>
        <p:txBody>
          <a:bodyPr wrap="none" rtlCol="0">
            <a:spAutoFit/>
          </a:bodyPr>
          <a:lstStyle/>
          <a:p>
            <a:r>
              <a:rPr lang="pt-BR" sz="1400" dirty="0"/>
              <a:t>4. Arca do concerto</a:t>
            </a:r>
            <a:br>
              <a:rPr lang="pt-BR" dirty="0"/>
            </a:br>
            <a:r>
              <a:rPr lang="pt-BR" sz="1200" dirty="0"/>
              <a:t>O grande conflito</a:t>
            </a:r>
            <a:endParaRPr lang="pt-BR" dirty="0"/>
          </a:p>
        </p:txBody>
      </p:sp>
      <p:sp>
        <p:nvSpPr>
          <p:cNvPr id="18" name="Seta para a Direita 17">
            <a:extLst>
              <a:ext uri="{FF2B5EF4-FFF2-40B4-BE49-F238E27FC236}">
                <a16:creationId xmlns:a16="http://schemas.microsoft.com/office/drawing/2014/main" id="{9AE31593-BF2C-4149-A061-F909CE990F38}"/>
              </a:ext>
            </a:extLst>
          </p:cNvPr>
          <p:cNvSpPr/>
          <p:nvPr/>
        </p:nvSpPr>
        <p:spPr>
          <a:xfrm>
            <a:off x="8550995" y="4649197"/>
            <a:ext cx="1968062" cy="486213"/>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 name="CaixaDeTexto 22">
            <a:extLst>
              <a:ext uri="{FF2B5EF4-FFF2-40B4-BE49-F238E27FC236}">
                <a16:creationId xmlns:a16="http://schemas.microsoft.com/office/drawing/2014/main" id="{67B99C5A-32DE-4E4C-8779-D2162CE924D9}"/>
              </a:ext>
            </a:extLst>
          </p:cNvPr>
          <p:cNvSpPr txBox="1"/>
          <p:nvPr/>
        </p:nvSpPr>
        <p:spPr>
          <a:xfrm>
            <a:off x="8961827" y="5237940"/>
            <a:ext cx="952056" cy="492443"/>
          </a:xfrm>
          <a:prstGeom prst="rect">
            <a:avLst/>
          </a:prstGeom>
          <a:noFill/>
        </p:spPr>
        <p:txBody>
          <a:bodyPr wrap="none" rtlCol="0">
            <a:spAutoFit/>
          </a:bodyPr>
          <a:lstStyle/>
          <a:p>
            <a:r>
              <a:rPr lang="pt-BR" sz="1400" dirty="0"/>
              <a:t>5. As taças</a:t>
            </a:r>
            <a:br>
              <a:rPr lang="pt-BR" dirty="0"/>
            </a:br>
            <a:r>
              <a:rPr lang="pt-BR" sz="1200" dirty="0"/>
              <a:t>As 7 pragas</a:t>
            </a:r>
            <a:endParaRPr lang="pt-BR" dirty="0"/>
          </a:p>
        </p:txBody>
      </p:sp>
      <p:sp>
        <p:nvSpPr>
          <p:cNvPr id="24" name="CaixaDeTexto 23">
            <a:extLst>
              <a:ext uri="{FF2B5EF4-FFF2-40B4-BE49-F238E27FC236}">
                <a16:creationId xmlns:a16="http://schemas.microsoft.com/office/drawing/2014/main" id="{86256EEC-67DB-F04F-8B15-C8A1B3372959}"/>
              </a:ext>
            </a:extLst>
          </p:cNvPr>
          <p:cNvSpPr txBox="1"/>
          <p:nvPr/>
        </p:nvSpPr>
        <p:spPr>
          <a:xfrm>
            <a:off x="10472098" y="2797268"/>
            <a:ext cx="1447256" cy="523220"/>
          </a:xfrm>
          <a:prstGeom prst="rect">
            <a:avLst/>
          </a:prstGeom>
          <a:noFill/>
        </p:spPr>
        <p:txBody>
          <a:bodyPr wrap="none" rtlCol="0">
            <a:spAutoFit/>
          </a:bodyPr>
          <a:lstStyle/>
          <a:p>
            <a:r>
              <a:rPr lang="pt-BR" sz="1400" dirty="0"/>
              <a:t>Altar de sacrifício</a:t>
            </a:r>
            <a:br>
              <a:rPr lang="pt-BR" sz="1400" dirty="0"/>
            </a:br>
            <a:r>
              <a:rPr lang="pt-BR" sz="1400" dirty="0"/>
              <a:t>Cruz de Cristo</a:t>
            </a:r>
            <a:endParaRPr lang="pt-BR" dirty="0"/>
          </a:p>
        </p:txBody>
      </p:sp>
      <p:sp>
        <p:nvSpPr>
          <p:cNvPr id="25" name="CaixaDeTexto 24">
            <a:extLst>
              <a:ext uri="{FF2B5EF4-FFF2-40B4-BE49-F238E27FC236}">
                <a16:creationId xmlns:a16="http://schemas.microsoft.com/office/drawing/2014/main" id="{255A9E89-2B38-714F-A4BD-D3B15BD8DE23}"/>
              </a:ext>
            </a:extLst>
          </p:cNvPr>
          <p:cNvSpPr txBox="1"/>
          <p:nvPr/>
        </p:nvSpPr>
        <p:spPr>
          <a:xfrm>
            <a:off x="9329358" y="2832975"/>
            <a:ext cx="405880" cy="307777"/>
          </a:xfrm>
          <a:prstGeom prst="rect">
            <a:avLst/>
          </a:prstGeom>
          <a:noFill/>
        </p:spPr>
        <p:txBody>
          <a:bodyPr wrap="none" rtlCol="0">
            <a:spAutoFit/>
          </a:bodyPr>
          <a:lstStyle/>
          <a:p>
            <a:r>
              <a:rPr lang="pt-BR" sz="1400" dirty="0"/>
              <a:t>Pia</a:t>
            </a:r>
            <a:endParaRPr lang="pt-BR" dirty="0"/>
          </a:p>
        </p:txBody>
      </p:sp>
      <p:sp>
        <p:nvSpPr>
          <p:cNvPr id="22" name="CaixaDeTexto 21">
            <a:extLst>
              <a:ext uri="{FF2B5EF4-FFF2-40B4-BE49-F238E27FC236}">
                <a16:creationId xmlns:a16="http://schemas.microsoft.com/office/drawing/2014/main" id="{EA18F12C-342C-404E-A614-50541EBB0B96}"/>
              </a:ext>
            </a:extLst>
          </p:cNvPr>
          <p:cNvSpPr txBox="1"/>
          <p:nvPr/>
        </p:nvSpPr>
        <p:spPr>
          <a:xfrm>
            <a:off x="9657626" y="1759684"/>
            <a:ext cx="744114" cy="369332"/>
          </a:xfrm>
          <a:prstGeom prst="rect">
            <a:avLst/>
          </a:prstGeom>
          <a:noFill/>
        </p:spPr>
        <p:txBody>
          <a:bodyPr wrap="none" rtlCol="0">
            <a:spAutoFit/>
          </a:bodyPr>
          <a:lstStyle/>
          <a:p>
            <a:r>
              <a:rPr lang="pt-BR" b="1" dirty="0">
                <a:solidFill>
                  <a:schemeClr val="accent4"/>
                </a:solidFill>
              </a:rPr>
              <a:t>PÁTIO</a:t>
            </a:r>
          </a:p>
        </p:txBody>
      </p:sp>
      <p:sp>
        <p:nvSpPr>
          <p:cNvPr id="27" name="CaixaDeTexto 26">
            <a:extLst>
              <a:ext uri="{FF2B5EF4-FFF2-40B4-BE49-F238E27FC236}">
                <a16:creationId xmlns:a16="http://schemas.microsoft.com/office/drawing/2014/main" id="{9315B053-6E7F-5946-BAFB-BF65F36320C6}"/>
              </a:ext>
            </a:extLst>
          </p:cNvPr>
          <p:cNvSpPr txBox="1"/>
          <p:nvPr/>
        </p:nvSpPr>
        <p:spPr>
          <a:xfrm>
            <a:off x="5864665" y="1759684"/>
            <a:ext cx="1558183" cy="369332"/>
          </a:xfrm>
          <a:prstGeom prst="rect">
            <a:avLst/>
          </a:prstGeom>
          <a:noFill/>
        </p:spPr>
        <p:txBody>
          <a:bodyPr wrap="none" rtlCol="0">
            <a:spAutoFit/>
          </a:bodyPr>
          <a:lstStyle/>
          <a:p>
            <a:r>
              <a:rPr lang="pt-BR" b="1" dirty="0">
                <a:solidFill>
                  <a:schemeClr val="accent4"/>
                </a:solidFill>
              </a:rPr>
              <a:t>LUGAR SANTO</a:t>
            </a:r>
          </a:p>
        </p:txBody>
      </p:sp>
      <p:sp>
        <p:nvSpPr>
          <p:cNvPr id="28" name="CaixaDeTexto 27">
            <a:extLst>
              <a:ext uri="{FF2B5EF4-FFF2-40B4-BE49-F238E27FC236}">
                <a16:creationId xmlns:a16="http://schemas.microsoft.com/office/drawing/2014/main" id="{425FA22F-991B-2D49-BB9F-756F3209D4D4}"/>
              </a:ext>
            </a:extLst>
          </p:cNvPr>
          <p:cNvSpPr txBox="1"/>
          <p:nvPr/>
        </p:nvSpPr>
        <p:spPr>
          <a:xfrm>
            <a:off x="1816100" y="1759684"/>
            <a:ext cx="2106218" cy="369332"/>
          </a:xfrm>
          <a:prstGeom prst="rect">
            <a:avLst/>
          </a:prstGeom>
          <a:noFill/>
        </p:spPr>
        <p:txBody>
          <a:bodyPr wrap="none" rtlCol="0">
            <a:spAutoFit/>
          </a:bodyPr>
          <a:lstStyle/>
          <a:p>
            <a:r>
              <a:rPr lang="pt-BR" b="1" dirty="0">
                <a:solidFill>
                  <a:schemeClr val="accent4"/>
                </a:solidFill>
              </a:rPr>
              <a:t>LUGAR SANTÍSSIMO</a:t>
            </a:r>
          </a:p>
        </p:txBody>
      </p:sp>
    </p:spTree>
    <p:extLst>
      <p:ext uri="{BB962C8B-B14F-4D97-AF65-F5344CB8AC3E}">
        <p14:creationId xmlns:p14="http://schemas.microsoft.com/office/powerpoint/2010/main" val="2888987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91BA60-2D32-3B4A-BEF1-B054C6AAF4ED}"/>
              </a:ext>
            </a:extLst>
          </p:cNvPr>
          <p:cNvSpPr>
            <a:spLocks noGrp="1"/>
          </p:cNvSpPr>
          <p:nvPr>
            <p:ph type="title"/>
          </p:nvPr>
        </p:nvSpPr>
        <p:spPr>
          <a:xfrm>
            <a:off x="9385739" y="365125"/>
            <a:ext cx="1968062" cy="486213"/>
          </a:xfrm>
        </p:spPr>
        <p:txBody>
          <a:bodyPr>
            <a:noAutofit/>
          </a:bodyPr>
          <a:lstStyle/>
          <a:p>
            <a:pPr algn="r"/>
            <a:r>
              <a:rPr lang="pt-BR" sz="2400" b="1" dirty="0">
                <a:solidFill>
                  <a:schemeClr val="tx1">
                    <a:lumMod val="50000"/>
                  </a:schemeClr>
                </a:solidFill>
                <a:latin typeface="Corbel" panose="020B0503020204020204" pitchFamily="34" charset="0"/>
              </a:rPr>
              <a:t>EPISÓDIO 07</a:t>
            </a:r>
          </a:p>
        </p:txBody>
      </p:sp>
      <p:sp>
        <p:nvSpPr>
          <p:cNvPr id="4" name="Título 1">
            <a:extLst>
              <a:ext uri="{FF2B5EF4-FFF2-40B4-BE49-F238E27FC236}">
                <a16:creationId xmlns:a16="http://schemas.microsoft.com/office/drawing/2014/main" id="{A9E26204-4935-2346-825D-49E3F87B3158}"/>
              </a:ext>
            </a:extLst>
          </p:cNvPr>
          <p:cNvSpPr txBox="1">
            <a:spLocks/>
          </p:cNvSpPr>
          <p:nvPr/>
        </p:nvSpPr>
        <p:spPr>
          <a:xfrm>
            <a:off x="640973" y="365124"/>
            <a:ext cx="7704241" cy="4862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2400" dirty="0">
                <a:solidFill>
                  <a:schemeClr val="accent4"/>
                </a:solidFill>
                <a:latin typeface="Corbel" panose="020B0503020204020204" pitchFamily="34" charset="0"/>
              </a:rPr>
              <a:t>O CANTO DA VITÓRIA</a:t>
            </a:r>
          </a:p>
        </p:txBody>
      </p:sp>
      <p:sp>
        <p:nvSpPr>
          <p:cNvPr id="7" name="CaixaDeTexto 6">
            <a:extLst>
              <a:ext uri="{FF2B5EF4-FFF2-40B4-BE49-F238E27FC236}">
                <a16:creationId xmlns:a16="http://schemas.microsoft.com/office/drawing/2014/main" id="{EC36425C-E504-4B4B-B164-C5D635198BEF}"/>
              </a:ext>
            </a:extLst>
          </p:cNvPr>
          <p:cNvSpPr txBox="1"/>
          <p:nvPr/>
        </p:nvSpPr>
        <p:spPr>
          <a:xfrm>
            <a:off x="8473966" y="6338986"/>
            <a:ext cx="2879834" cy="276999"/>
          </a:xfrm>
          <a:prstGeom prst="rect">
            <a:avLst/>
          </a:prstGeom>
          <a:noFill/>
        </p:spPr>
        <p:txBody>
          <a:bodyPr wrap="square" rtlCol="0">
            <a:spAutoFit/>
          </a:bodyPr>
          <a:lstStyle/>
          <a:p>
            <a:pPr algn="r"/>
            <a:r>
              <a:rPr lang="pt-BR" sz="1200" dirty="0">
                <a:solidFill>
                  <a:schemeClr val="accent3"/>
                </a:solidFill>
              </a:rPr>
              <a:t>PROFECIASDEAPOCALIPSE.COM.BR</a:t>
            </a:r>
          </a:p>
        </p:txBody>
      </p:sp>
      <p:sp>
        <p:nvSpPr>
          <p:cNvPr id="8" name="CaixaDeTexto 7">
            <a:extLst>
              <a:ext uri="{FF2B5EF4-FFF2-40B4-BE49-F238E27FC236}">
                <a16:creationId xmlns:a16="http://schemas.microsoft.com/office/drawing/2014/main" id="{019C25C0-60B6-EB4C-BCA7-EB9E75007281}"/>
              </a:ext>
            </a:extLst>
          </p:cNvPr>
          <p:cNvSpPr txBox="1"/>
          <p:nvPr/>
        </p:nvSpPr>
        <p:spPr>
          <a:xfrm>
            <a:off x="640973" y="6354376"/>
            <a:ext cx="2879834" cy="276999"/>
          </a:xfrm>
          <a:prstGeom prst="rect">
            <a:avLst/>
          </a:prstGeom>
          <a:noFill/>
        </p:spPr>
        <p:txBody>
          <a:bodyPr wrap="square" rtlCol="0">
            <a:spAutoFit/>
          </a:bodyPr>
          <a:lstStyle/>
          <a:p>
            <a:r>
              <a:rPr lang="pt-BR" sz="1200" dirty="0">
                <a:solidFill>
                  <a:schemeClr val="accent3"/>
                </a:solidFill>
              </a:rPr>
              <a:t>ESTUDOS NO LIVRO DE | APOCALIPSE</a:t>
            </a:r>
          </a:p>
        </p:txBody>
      </p:sp>
      <p:sp>
        <p:nvSpPr>
          <p:cNvPr id="17" name="Retângulo 16">
            <a:extLst>
              <a:ext uri="{FF2B5EF4-FFF2-40B4-BE49-F238E27FC236}">
                <a16:creationId xmlns:a16="http://schemas.microsoft.com/office/drawing/2014/main" id="{48DF5409-97FB-3F4B-8985-B8B9063967F8}"/>
              </a:ext>
            </a:extLst>
          </p:cNvPr>
          <p:cNvSpPr/>
          <p:nvPr/>
        </p:nvSpPr>
        <p:spPr>
          <a:xfrm>
            <a:off x="651364" y="1363704"/>
            <a:ext cx="5455027" cy="4524315"/>
          </a:xfrm>
          <a:prstGeom prst="rect">
            <a:avLst/>
          </a:prstGeom>
        </p:spPr>
        <p:txBody>
          <a:bodyPr wrap="square">
            <a:spAutoFit/>
          </a:bodyPr>
          <a:lstStyle/>
          <a:p>
            <a:r>
              <a:rPr lang="pt-BR" baseline="30000" dirty="0"/>
              <a:t>1</a:t>
            </a:r>
            <a:r>
              <a:rPr lang="pt-BR" dirty="0"/>
              <a:t>Vi no céu </a:t>
            </a:r>
            <a:r>
              <a:rPr lang="pt-BR" dirty="0">
                <a:solidFill>
                  <a:schemeClr val="bg1"/>
                </a:solidFill>
                <a:highlight>
                  <a:srgbClr val="FFFF00"/>
                </a:highlight>
              </a:rPr>
              <a:t>outro sinal grande e admirável</a:t>
            </a:r>
            <a:r>
              <a:rPr lang="pt-BR" dirty="0"/>
              <a:t>: </a:t>
            </a:r>
            <a:r>
              <a:rPr lang="pt-BR" dirty="0">
                <a:solidFill>
                  <a:schemeClr val="bg1"/>
                </a:solidFill>
                <a:highlight>
                  <a:srgbClr val="FFFF00"/>
                </a:highlight>
              </a:rPr>
              <a:t>sete anjos </a:t>
            </a:r>
            <a:r>
              <a:rPr lang="pt-BR" dirty="0"/>
              <a:t>tendo os </a:t>
            </a:r>
            <a:r>
              <a:rPr lang="pt-BR" dirty="0">
                <a:solidFill>
                  <a:schemeClr val="bg1"/>
                </a:solidFill>
                <a:highlight>
                  <a:srgbClr val="FFFF00"/>
                </a:highlight>
              </a:rPr>
              <a:t>sete últimos flagelos</a:t>
            </a:r>
            <a:r>
              <a:rPr lang="pt-BR" dirty="0"/>
              <a:t>, pois com estes se consumou a </a:t>
            </a:r>
            <a:r>
              <a:rPr lang="pt-BR" dirty="0">
                <a:solidFill>
                  <a:schemeClr val="bg1"/>
                </a:solidFill>
                <a:highlight>
                  <a:srgbClr val="FFFF00"/>
                </a:highlight>
              </a:rPr>
              <a:t>cólera de Deus</a:t>
            </a:r>
            <a:r>
              <a:rPr lang="pt-BR" dirty="0"/>
              <a:t>.</a:t>
            </a:r>
            <a:br>
              <a:rPr lang="pt-BR" dirty="0"/>
            </a:br>
            <a:r>
              <a:rPr lang="pt-BR" baseline="30000" dirty="0"/>
              <a:t>2</a:t>
            </a:r>
            <a:r>
              <a:rPr lang="pt-BR" dirty="0"/>
              <a:t>Vi como que </a:t>
            </a:r>
            <a:r>
              <a:rPr lang="pt-BR" dirty="0">
                <a:solidFill>
                  <a:schemeClr val="bg1"/>
                </a:solidFill>
                <a:highlight>
                  <a:srgbClr val="FFFF00"/>
                </a:highlight>
              </a:rPr>
              <a:t>um mar de vidro</a:t>
            </a:r>
            <a:r>
              <a:rPr lang="pt-BR" dirty="0"/>
              <a:t>, mesclado de fogo, e os vencedores da </a:t>
            </a:r>
            <a:r>
              <a:rPr lang="pt-BR" dirty="0">
                <a:solidFill>
                  <a:schemeClr val="bg1"/>
                </a:solidFill>
                <a:highlight>
                  <a:srgbClr val="FFFF00"/>
                </a:highlight>
              </a:rPr>
              <a:t>besta</a:t>
            </a:r>
            <a:r>
              <a:rPr lang="pt-BR" dirty="0"/>
              <a:t>, da sua </a:t>
            </a:r>
            <a:r>
              <a:rPr lang="pt-BR" dirty="0">
                <a:solidFill>
                  <a:schemeClr val="bg1"/>
                </a:solidFill>
                <a:highlight>
                  <a:srgbClr val="FFFF00"/>
                </a:highlight>
              </a:rPr>
              <a:t>imagem</a:t>
            </a:r>
            <a:r>
              <a:rPr lang="pt-BR" dirty="0"/>
              <a:t> e do número do seu nome, que se achavam em pé no </a:t>
            </a:r>
            <a:r>
              <a:rPr lang="pt-BR" dirty="0">
                <a:solidFill>
                  <a:schemeClr val="bg1"/>
                </a:solidFill>
                <a:highlight>
                  <a:srgbClr val="FFFF00"/>
                </a:highlight>
              </a:rPr>
              <a:t>mar de vidro</a:t>
            </a:r>
            <a:r>
              <a:rPr lang="pt-BR" dirty="0"/>
              <a:t>, tendo harpas de Deus;</a:t>
            </a:r>
            <a:br>
              <a:rPr lang="pt-BR" dirty="0"/>
            </a:br>
            <a:r>
              <a:rPr lang="pt-BR" baseline="30000" dirty="0"/>
              <a:t>3</a:t>
            </a:r>
            <a:r>
              <a:rPr lang="pt-BR" dirty="0"/>
              <a:t>e entoavam </a:t>
            </a:r>
            <a:r>
              <a:rPr lang="pt-BR" u="sng" dirty="0">
                <a:solidFill>
                  <a:schemeClr val="accent4"/>
                </a:solidFill>
              </a:rPr>
              <a:t>o cântico de Moisés, servo de Deus, e o cântico do Cordeiro</a:t>
            </a:r>
            <a:r>
              <a:rPr lang="pt-BR" dirty="0"/>
              <a:t>, dizendo: Grandes e admiráveis são as tuas obras, Senhor Deus, </a:t>
            </a:r>
            <a:r>
              <a:rPr lang="pt-BR" dirty="0">
                <a:solidFill>
                  <a:schemeClr val="bg1"/>
                </a:solidFill>
                <a:highlight>
                  <a:srgbClr val="FFFF00"/>
                </a:highlight>
              </a:rPr>
              <a:t>Todo-Poderoso</a:t>
            </a:r>
            <a:r>
              <a:rPr lang="pt-BR" dirty="0"/>
              <a:t>! </a:t>
            </a:r>
            <a:r>
              <a:rPr lang="pt-BR" dirty="0">
                <a:solidFill>
                  <a:schemeClr val="bg1"/>
                </a:solidFill>
                <a:highlight>
                  <a:srgbClr val="FFFF00"/>
                </a:highlight>
              </a:rPr>
              <a:t>Justos</a:t>
            </a:r>
            <a:r>
              <a:rPr lang="pt-BR" dirty="0"/>
              <a:t> e </a:t>
            </a:r>
            <a:r>
              <a:rPr lang="pt-BR" dirty="0">
                <a:solidFill>
                  <a:schemeClr val="bg1"/>
                </a:solidFill>
                <a:highlight>
                  <a:srgbClr val="FFFF00"/>
                </a:highlight>
              </a:rPr>
              <a:t>verdadeiros</a:t>
            </a:r>
            <a:r>
              <a:rPr lang="pt-BR" dirty="0"/>
              <a:t> são os teus caminhos, ó Rei das nações!</a:t>
            </a:r>
            <a:br>
              <a:rPr lang="pt-BR" dirty="0"/>
            </a:br>
            <a:r>
              <a:rPr lang="pt-BR" baseline="30000" dirty="0"/>
              <a:t>4</a:t>
            </a:r>
            <a:r>
              <a:rPr lang="pt-BR" u="sng" dirty="0">
                <a:solidFill>
                  <a:schemeClr val="accent4"/>
                </a:solidFill>
              </a:rPr>
              <a:t>Quem não temerá e não glorificará o teu nome</a:t>
            </a:r>
            <a:r>
              <a:rPr lang="pt-BR" dirty="0"/>
              <a:t>, ó Senhor? Pois só tu és santo; por isso, todas as nações virão e adorarão diante de ti, </a:t>
            </a:r>
            <a:r>
              <a:rPr lang="pt-BR" u="sng" dirty="0">
                <a:solidFill>
                  <a:schemeClr val="accent4"/>
                </a:solidFill>
              </a:rPr>
              <a:t>porque os teus atos de justiça se fizeram manifestos</a:t>
            </a:r>
            <a:r>
              <a:rPr lang="pt-BR" dirty="0"/>
              <a:t>.</a:t>
            </a:r>
            <a:br>
              <a:rPr lang="pt-BR" dirty="0"/>
            </a:br>
            <a:endParaRPr lang="pt-BR" dirty="0">
              <a:effectLst/>
            </a:endParaRPr>
          </a:p>
        </p:txBody>
      </p:sp>
      <p:sp>
        <p:nvSpPr>
          <p:cNvPr id="12" name="CaixaDeTexto 11">
            <a:extLst>
              <a:ext uri="{FF2B5EF4-FFF2-40B4-BE49-F238E27FC236}">
                <a16:creationId xmlns:a16="http://schemas.microsoft.com/office/drawing/2014/main" id="{CF1A1D32-2468-6842-8BB0-B8B08D846993}"/>
              </a:ext>
            </a:extLst>
          </p:cNvPr>
          <p:cNvSpPr txBox="1"/>
          <p:nvPr/>
        </p:nvSpPr>
        <p:spPr>
          <a:xfrm>
            <a:off x="0" y="2166730"/>
            <a:ext cx="882477" cy="307777"/>
          </a:xfrm>
          <a:prstGeom prst="rect">
            <a:avLst/>
          </a:prstGeom>
          <a:noFill/>
        </p:spPr>
        <p:txBody>
          <a:bodyPr wrap="square" rtlCol="0">
            <a:spAutoFit/>
          </a:bodyPr>
          <a:lstStyle/>
          <a:p>
            <a:r>
              <a:rPr lang="pt-BR" sz="1400" dirty="0" err="1">
                <a:solidFill>
                  <a:schemeClr val="accent4"/>
                </a:solidFill>
              </a:rPr>
              <a:t>Ap</a:t>
            </a:r>
            <a:r>
              <a:rPr lang="pt-BR" sz="1400" dirty="0">
                <a:solidFill>
                  <a:schemeClr val="accent4"/>
                </a:solidFill>
              </a:rPr>
              <a:t> 4.6</a:t>
            </a:r>
          </a:p>
        </p:txBody>
      </p:sp>
      <p:sp>
        <p:nvSpPr>
          <p:cNvPr id="3" name="Retângulo 2">
            <a:extLst>
              <a:ext uri="{FF2B5EF4-FFF2-40B4-BE49-F238E27FC236}">
                <a16:creationId xmlns:a16="http://schemas.microsoft.com/office/drawing/2014/main" id="{6639F1C0-84BB-474D-978A-3507A5C95D7F}"/>
              </a:ext>
            </a:extLst>
          </p:cNvPr>
          <p:cNvSpPr/>
          <p:nvPr/>
        </p:nvSpPr>
        <p:spPr>
          <a:xfrm>
            <a:off x="6421582" y="1363704"/>
            <a:ext cx="5139836" cy="3908762"/>
          </a:xfrm>
          <a:prstGeom prst="rect">
            <a:avLst/>
          </a:prstGeom>
        </p:spPr>
        <p:txBody>
          <a:bodyPr wrap="square">
            <a:spAutoFit/>
          </a:bodyPr>
          <a:lstStyle/>
          <a:p>
            <a:r>
              <a:rPr lang="pt-BR" baseline="30000" dirty="0"/>
              <a:t>5</a:t>
            </a:r>
            <a:r>
              <a:rPr lang="pt-BR" dirty="0"/>
              <a:t>Depois destas coisas, olhei, e </a:t>
            </a:r>
            <a:r>
              <a:rPr lang="pt-BR" u="sng" dirty="0">
                <a:solidFill>
                  <a:schemeClr val="accent4"/>
                </a:solidFill>
              </a:rPr>
              <a:t>abriu-se no céu o </a:t>
            </a:r>
            <a:r>
              <a:rPr lang="pt-BR" dirty="0">
                <a:solidFill>
                  <a:schemeClr val="bg1"/>
                </a:solidFill>
                <a:highlight>
                  <a:srgbClr val="FFFF00"/>
                </a:highlight>
              </a:rPr>
              <a:t>santuário</a:t>
            </a:r>
            <a:r>
              <a:rPr lang="pt-BR" dirty="0"/>
              <a:t> do </a:t>
            </a:r>
            <a:r>
              <a:rPr lang="pt-BR" u="sng" dirty="0">
                <a:solidFill>
                  <a:schemeClr val="accent4"/>
                </a:solidFill>
              </a:rPr>
              <a:t>tabernáculo do Testemunho</a:t>
            </a:r>
            <a:r>
              <a:rPr lang="pt-BR" dirty="0"/>
              <a:t>,</a:t>
            </a:r>
            <a:br>
              <a:rPr lang="pt-BR" dirty="0"/>
            </a:br>
            <a:r>
              <a:rPr lang="pt-BR" baseline="30000" dirty="0"/>
              <a:t>6</a:t>
            </a:r>
            <a:r>
              <a:rPr lang="pt-BR" dirty="0"/>
              <a:t>e os </a:t>
            </a:r>
            <a:r>
              <a:rPr lang="pt-BR" dirty="0">
                <a:solidFill>
                  <a:schemeClr val="bg1"/>
                </a:solidFill>
                <a:highlight>
                  <a:srgbClr val="FFFF00"/>
                </a:highlight>
              </a:rPr>
              <a:t>sete anjos</a:t>
            </a:r>
            <a:r>
              <a:rPr lang="pt-BR" dirty="0"/>
              <a:t> que tinham os </a:t>
            </a:r>
            <a:r>
              <a:rPr lang="pt-BR" dirty="0">
                <a:solidFill>
                  <a:schemeClr val="bg1"/>
                </a:solidFill>
                <a:highlight>
                  <a:srgbClr val="FFFF00"/>
                </a:highlight>
              </a:rPr>
              <a:t>sete flagelos </a:t>
            </a:r>
            <a:r>
              <a:rPr lang="pt-BR" dirty="0"/>
              <a:t>saíram do </a:t>
            </a:r>
            <a:r>
              <a:rPr lang="pt-BR" dirty="0">
                <a:solidFill>
                  <a:schemeClr val="bg1"/>
                </a:solidFill>
                <a:highlight>
                  <a:srgbClr val="FFFF00"/>
                </a:highlight>
              </a:rPr>
              <a:t>santuário</a:t>
            </a:r>
            <a:r>
              <a:rPr lang="pt-BR" dirty="0"/>
              <a:t>, </a:t>
            </a:r>
            <a:r>
              <a:rPr lang="pt-BR" u="sng" dirty="0">
                <a:solidFill>
                  <a:schemeClr val="accent4"/>
                </a:solidFill>
              </a:rPr>
              <a:t>vestidos de linho puro e resplandecente e cingidos ao peito com cintas de our</a:t>
            </a:r>
            <a:r>
              <a:rPr lang="pt-BR" dirty="0"/>
              <a:t>o.</a:t>
            </a:r>
            <a:br>
              <a:rPr lang="pt-BR" dirty="0"/>
            </a:br>
            <a:r>
              <a:rPr lang="pt-BR" baseline="30000" dirty="0"/>
              <a:t>7</a:t>
            </a:r>
            <a:r>
              <a:rPr lang="pt-BR" dirty="0"/>
              <a:t>Então, um dos quatro seres viventes deu aos </a:t>
            </a:r>
            <a:r>
              <a:rPr lang="pt-BR" dirty="0">
                <a:solidFill>
                  <a:schemeClr val="bg1"/>
                </a:solidFill>
                <a:highlight>
                  <a:srgbClr val="FFFF00"/>
                </a:highlight>
              </a:rPr>
              <a:t>sete anjos</a:t>
            </a:r>
            <a:r>
              <a:rPr lang="pt-BR" dirty="0"/>
              <a:t> </a:t>
            </a:r>
            <a:r>
              <a:rPr lang="pt-BR" dirty="0">
                <a:solidFill>
                  <a:schemeClr val="bg1"/>
                </a:solidFill>
                <a:highlight>
                  <a:srgbClr val="FFFF00"/>
                </a:highlight>
              </a:rPr>
              <a:t>sete taças </a:t>
            </a:r>
            <a:r>
              <a:rPr lang="pt-BR" dirty="0"/>
              <a:t>de ouro, </a:t>
            </a:r>
            <a:r>
              <a:rPr lang="pt-BR" u="sng" dirty="0">
                <a:solidFill>
                  <a:schemeClr val="accent4"/>
                </a:solidFill>
              </a:rPr>
              <a:t>cheias da </a:t>
            </a:r>
            <a:r>
              <a:rPr lang="pt-BR" dirty="0">
                <a:solidFill>
                  <a:schemeClr val="bg1"/>
                </a:solidFill>
                <a:highlight>
                  <a:srgbClr val="FFFF00"/>
                </a:highlight>
              </a:rPr>
              <a:t>cólera de Deus</a:t>
            </a:r>
            <a:r>
              <a:rPr lang="pt-BR" dirty="0"/>
              <a:t>, que vive pelos séculos dos séculos.</a:t>
            </a:r>
            <a:br>
              <a:rPr lang="pt-BR" dirty="0"/>
            </a:br>
            <a:r>
              <a:rPr lang="pt-BR" baseline="30000" dirty="0"/>
              <a:t>8</a:t>
            </a:r>
            <a:r>
              <a:rPr lang="pt-BR" dirty="0"/>
              <a:t>O </a:t>
            </a:r>
            <a:r>
              <a:rPr lang="pt-BR" dirty="0">
                <a:solidFill>
                  <a:schemeClr val="bg1"/>
                </a:solidFill>
                <a:highlight>
                  <a:srgbClr val="FFFF00"/>
                </a:highlight>
              </a:rPr>
              <a:t>santuário</a:t>
            </a:r>
            <a:r>
              <a:rPr lang="pt-BR" dirty="0"/>
              <a:t> se encheu de fumaça procedente da glória de Deus e do seu poder, </a:t>
            </a:r>
            <a:r>
              <a:rPr lang="pt-BR" u="sng" dirty="0">
                <a:solidFill>
                  <a:schemeClr val="accent4"/>
                </a:solidFill>
              </a:rPr>
              <a:t>e ninguém podia penetrar no </a:t>
            </a:r>
            <a:r>
              <a:rPr lang="pt-BR" dirty="0">
                <a:solidFill>
                  <a:schemeClr val="bg1"/>
                </a:solidFill>
                <a:highlight>
                  <a:srgbClr val="FFFF00"/>
                </a:highlight>
              </a:rPr>
              <a:t>santuário</a:t>
            </a:r>
            <a:r>
              <a:rPr lang="pt-BR" dirty="0"/>
              <a:t>, enquanto não se cumprissem os </a:t>
            </a:r>
            <a:r>
              <a:rPr lang="pt-BR" dirty="0">
                <a:solidFill>
                  <a:schemeClr val="bg1"/>
                </a:solidFill>
                <a:highlight>
                  <a:srgbClr val="FFFF00"/>
                </a:highlight>
              </a:rPr>
              <a:t>sete flagelos </a:t>
            </a:r>
            <a:r>
              <a:rPr lang="pt-BR" dirty="0"/>
              <a:t>dos </a:t>
            </a:r>
            <a:r>
              <a:rPr lang="pt-BR" dirty="0">
                <a:solidFill>
                  <a:schemeClr val="bg1"/>
                </a:solidFill>
                <a:highlight>
                  <a:srgbClr val="FFFF00"/>
                </a:highlight>
              </a:rPr>
              <a:t>sete anjos</a:t>
            </a:r>
            <a:r>
              <a:rPr lang="pt-BR" dirty="0"/>
              <a:t>.</a:t>
            </a:r>
            <a:br>
              <a:rPr lang="pt-BR" dirty="0"/>
            </a:br>
            <a:r>
              <a:rPr lang="pt-BR" sz="1400" dirty="0">
                <a:hlinkClick r:id="rId3">
                  <a:extLst>
                    <a:ext uri="{A12FA001-AC4F-418D-AE19-62706E023703}">
                      <ahyp:hlinkClr xmlns:ahyp="http://schemas.microsoft.com/office/drawing/2018/hyperlinkcolor" val="tx"/>
                    </a:ext>
                  </a:extLst>
                </a:hlinkClick>
              </a:rPr>
              <a:t>Apocalipse 15:1-8</a:t>
            </a:r>
            <a:endParaRPr lang="pt-BR" dirty="0"/>
          </a:p>
        </p:txBody>
      </p:sp>
      <p:sp>
        <p:nvSpPr>
          <p:cNvPr id="9" name="CaixaDeTexto 8">
            <a:extLst>
              <a:ext uri="{FF2B5EF4-FFF2-40B4-BE49-F238E27FC236}">
                <a16:creationId xmlns:a16="http://schemas.microsoft.com/office/drawing/2014/main" id="{2E54E5F1-6812-1146-9C12-968254C90B1B}"/>
              </a:ext>
            </a:extLst>
          </p:cNvPr>
          <p:cNvSpPr txBox="1"/>
          <p:nvPr/>
        </p:nvSpPr>
        <p:spPr>
          <a:xfrm>
            <a:off x="10352" y="2786975"/>
            <a:ext cx="882477" cy="307777"/>
          </a:xfrm>
          <a:prstGeom prst="rect">
            <a:avLst/>
          </a:prstGeom>
          <a:noFill/>
        </p:spPr>
        <p:txBody>
          <a:bodyPr wrap="square" rtlCol="0">
            <a:spAutoFit/>
          </a:bodyPr>
          <a:lstStyle/>
          <a:p>
            <a:r>
              <a:rPr lang="pt-BR" sz="1400" dirty="0" err="1">
                <a:solidFill>
                  <a:schemeClr val="accent4"/>
                </a:solidFill>
              </a:rPr>
              <a:t>Ap</a:t>
            </a:r>
            <a:r>
              <a:rPr lang="pt-BR" sz="1400" dirty="0">
                <a:solidFill>
                  <a:schemeClr val="accent4"/>
                </a:solidFill>
              </a:rPr>
              <a:t> 7.9</a:t>
            </a:r>
          </a:p>
        </p:txBody>
      </p:sp>
      <p:sp>
        <p:nvSpPr>
          <p:cNvPr id="10" name="CaixaDeTexto 9">
            <a:extLst>
              <a:ext uri="{FF2B5EF4-FFF2-40B4-BE49-F238E27FC236}">
                <a16:creationId xmlns:a16="http://schemas.microsoft.com/office/drawing/2014/main" id="{607456AF-AB73-624A-83C4-142DEB9DB02F}"/>
              </a:ext>
            </a:extLst>
          </p:cNvPr>
          <p:cNvSpPr txBox="1"/>
          <p:nvPr/>
        </p:nvSpPr>
        <p:spPr>
          <a:xfrm>
            <a:off x="0" y="3283168"/>
            <a:ext cx="882477" cy="738664"/>
          </a:xfrm>
          <a:prstGeom prst="rect">
            <a:avLst/>
          </a:prstGeom>
          <a:noFill/>
        </p:spPr>
        <p:txBody>
          <a:bodyPr wrap="square" rtlCol="0">
            <a:spAutoFit/>
          </a:bodyPr>
          <a:lstStyle/>
          <a:p>
            <a:r>
              <a:rPr lang="pt-BR" sz="1400" dirty="0" err="1">
                <a:solidFill>
                  <a:schemeClr val="accent4"/>
                </a:solidFill>
              </a:rPr>
              <a:t>Ap</a:t>
            </a:r>
            <a:r>
              <a:rPr lang="pt-BR" sz="1400" dirty="0">
                <a:solidFill>
                  <a:schemeClr val="accent4"/>
                </a:solidFill>
              </a:rPr>
              <a:t> 14.3</a:t>
            </a:r>
            <a:br>
              <a:rPr lang="pt-BR" sz="1400" dirty="0">
                <a:solidFill>
                  <a:schemeClr val="accent4"/>
                </a:solidFill>
              </a:rPr>
            </a:br>
            <a:r>
              <a:rPr lang="pt-BR" sz="1400" dirty="0" err="1">
                <a:solidFill>
                  <a:schemeClr val="accent4"/>
                </a:solidFill>
              </a:rPr>
              <a:t>Ex</a:t>
            </a:r>
            <a:r>
              <a:rPr lang="pt-BR" sz="1400" dirty="0">
                <a:solidFill>
                  <a:schemeClr val="accent4"/>
                </a:solidFill>
              </a:rPr>
              <a:t> 15 1.-19</a:t>
            </a:r>
          </a:p>
        </p:txBody>
      </p:sp>
      <p:sp>
        <p:nvSpPr>
          <p:cNvPr id="11" name="CaixaDeTexto 10">
            <a:extLst>
              <a:ext uri="{FF2B5EF4-FFF2-40B4-BE49-F238E27FC236}">
                <a16:creationId xmlns:a16="http://schemas.microsoft.com/office/drawing/2014/main" id="{C2E23C21-BB0D-4246-9426-BF1C8EDD786F}"/>
              </a:ext>
            </a:extLst>
          </p:cNvPr>
          <p:cNvSpPr txBox="1"/>
          <p:nvPr/>
        </p:nvSpPr>
        <p:spPr>
          <a:xfrm>
            <a:off x="31351" y="4459162"/>
            <a:ext cx="882477" cy="307777"/>
          </a:xfrm>
          <a:prstGeom prst="rect">
            <a:avLst/>
          </a:prstGeom>
          <a:noFill/>
        </p:spPr>
        <p:txBody>
          <a:bodyPr wrap="square" rtlCol="0">
            <a:spAutoFit/>
          </a:bodyPr>
          <a:lstStyle/>
          <a:p>
            <a:r>
              <a:rPr lang="pt-BR" sz="1400" dirty="0" err="1">
                <a:solidFill>
                  <a:schemeClr val="accent4"/>
                </a:solidFill>
              </a:rPr>
              <a:t>Ap</a:t>
            </a:r>
            <a:r>
              <a:rPr lang="pt-BR" sz="1400" dirty="0">
                <a:solidFill>
                  <a:schemeClr val="accent4"/>
                </a:solidFill>
              </a:rPr>
              <a:t> 14.7</a:t>
            </a:r>
          </a:p>
        </p:txBody>
      </p:sp>
      <p:sp>
        <p:nvSpPr>
          <p:cNvPr id="13" name="CaixaDeTexto 12">
            <a:extLst>
              <a:ext uri="{FF2B5EF4-FFF2-40B4-BE49-F238E27FC236}">
                <a16:creationId xmlns:a16="http://schemas.microsoft.com/office/drawing/2014/main" id="{0200171A-7CD5-AE48-8706-45B02A68D062}"/>
              </a:ext>
            </a:extLst>
          </p:cNvPr>
          <p:cNvSpPr txBox="1"/>
          <p:nvPr/>
        </p:nvSpPr>
        <p:spPr>
          <a:xfrm>
            <a:off x="11099397" y="1380656"/>
            <a:ext cx="882477" cy="523220"/>
          </a:xfrm>
          <a:prstGeom prst="rect">
            <a:avLst/>
          </a:prstGeom>
          <a:noFill/>
        </p:spPr>
        <p:txBody>
          <a:bodyPr wrap="square" rtlCol="0">
            <a:spAutoFit/>
          </a:bodyPr>
          <a:lstStyle/>
          <a:p>
            <a:r>
              <a:rPr lang="pt-BR" sz="1400" dirty="0" err="1">
                <a:solidFill>
                  <a:schemeClr val="accent4"/>
                </a:solidFill>
              </a:rPr>
              <a:t>Ap</a:t>
            </a:r>
            <a:r>
              <a:rPr lang="pt-BR" sz="1400" dirty="0">
                <a:solidFill>
                  <a:schemeClr val="accent4"/>
                </a:solidFill>
              </a:rPr>
              <a:t> 11.1</a:t>
            </a:r>
            <a:br>
              <a:rPr lang="pt-BR" sz="1400" dirty="0">
                <a:solidFill>
                  <a:schemeClr val="accent4"/>
                </a:solidFill>
              </a:rPr>
            </a:br>
            <a:r>
              <a:rPr lang="pt-BR" sz="1400" dirty="0" err="1">
                <a:solidFill>
                  <a:schemeClr val="accent4"/>
                </a:solidFill>
              </a:rPr>
              <a:t>Ex</a:t>
            </a:r>
            <a:r>
              <a:rPr lang="pt-BR" sz="1400" dirty="0">
                <a:solidFill>
                  <a:schemeClr val="accent4"/>
                </a:solidFill>
              </a:rPr>
              <a:t> 25.16</a:t>
            </a:r>
          </a:p>
        </p:txBody>
      </p:sp>
      <p:sp>
        <p:nvSpPr>
          <p:cNvPr id="14" name="CaixaDeTexto 13">
            <a:extLst>
              <a:ext uri="{FF2B5EF4-FFF2-40B4-BE49-F238E27FC236}">
                <a16:creationId xmlns:a16="http://schemas.microsoft.com/office/drawing/2014/main" id="{BE9B0DD4-ABCF-5249-A1AA-B0CE15BB9999}"/>
              </a:ext>
            </a:extLst>
          </p:cNvPr>
          <p:cNvSpPr txBox="1"/>
          <p:nvPr/>
        </p:nvSpPr>
        <p:spPr>
          <a:xfrm>
            <a:off x="11120179" y="2479198"/>
            <a:ext cx="882477" cy="307777"/>
          </a:xfrm>
          <a:prstGeom prst="rect">
            <a:avLst/>
          </a:prstGeom>
          <a:noFill/>
        </p:spPr>
        <p:txBody>
          <a:bodyPr wrap="square" rtlCol="0">
            <a:spAutoFit/>
          </a:bodyPr>
          <a:lstStyle/>
          <a:p>
            <a:r>
              <a:rPr lang="pt-BR" sz="1400" dirty="0" err="1">
                <a:solidFill>
                  <a:schemeClr val="accent4"/>
                </a:solidFill>
              </a:rPr>
              <a:t>Ap</a:t>
            </a:r>
            <a:r>
              <a:rPr lang="pt-BR" sz="1400" dirty="0">
                <a:solidFill>
                  <a:schemeClr val="accent4"/>
                </a:solidFill>
              </a:rPr>
              <a:t> 1.13</a:t>
            </a:r>
          </a:p>
        </p:txBody>
      </p:sp>
      <p:sp>
        <p:nvSpPr>
          <p:cNvPr id="15" name="CaixaDeTexto 14">
            <a:extLst>
              <a:ext uri="{FF2B5EF4-FFF2-40B4-BE49-F238E27FC236}">
                <a16:creationId xmlns:a16="http://schemas.microsoft.com/office/drawing/2014/main" id="{04C87D1E-5D03-4849-8D55-465F95A97634}"/>
              </a:ext>
            </a:extLst>
          </p:cNvPr>
          <p:cNvSpPr txBox="1"/>
          <p:nvPr/>
        </p:nvSpPr>
        <p:spPr>
          <a:xfrm>
            <a:off x="11130609" y="3326561"/>
            <a:ext cx="882477" cy="307777"/>
          </a:xfrm>
          <a:prstGeom prst="rect">
            <a:avLst/>
          </a:prstGeom>
          <a:noFill/>
        </p:spPr>
        <p:txBody>
          <a:bodyPr wrap="square" rtlCol="0">
            <a:spAutoFit/>
          </a:bodyPr>
          <a:lstStyle/>
          <a:p>
            <a:r>
              <a:rPr lang="pt-BR" sz="1400" dirty="0" err="1">
                <a:solidFill>
                  <a:schemeClr val="accent4"/>
                </a:solidFill>
              </a:rPr>
              <a:t>Ap</a:t>
            </a:r>
            <a:r>
              <a:rPr lang="pt-BR" sz="1400" dirty="0">
                <a:solidFill>
                  <a:schemeClr val="accent4"/>
                </a:solidFill>
              </a:rPr>
              <a:t> 14.10</a:t>
            </a:r>
          </a:p>
        </p:txBody>
      </p:sp>
      <p:sp>
        <p:nvSpPr>
          <p:cNvPr id="16" name="CaixaDeTexto 15">
            <a:extLst>
              <a:ext uri="{FF2B5EF4-FFF2-40B4-BE49-F238E27FC236}">
                <a16:creationId xmlns:a16="http://schemas.microsoft.com/office/drawing/2014/main" id="{99C3875F-48CC-7649-8A72-F7A8CEF30A0F}"/>
              </a:ext>
            </a:extLst>
          </p:cNvPr>
          <p:cNvSpPr txBox="1"/>
          <p:nvPr/>
        </p:nvSpPr>
        <p:spPr>
          <a:xfrm>
            <a:off x="11099396" y="4655015"/>
            <a:ext cx="882477" cy="954107"/>
          </a:xfrm>
          <a:prstGeom prst="rect">
            <a:avLst/>
          </a:prstGeom>
          <a:noFill/>
        </p:spPr>
        <p:txBody>
          <a:bodyPr wrap="square" rtlCol="0">
            <a:spAutoFit/>
          </a:bodyPr>
          <a:lstStyle/>
          <a:p>
            <a:r>
              <a:rPr lang="pt-BR" sz="1400" dirty="0" err="1">
                <a:solidFill>
                  <a:schemeClr val="accent4"/>
                </a:solidFill>
              </a:rPr>
              <a:t>Ex</a:t>
            </a:r>
            <a:r>
              <a:rPr lang="pt-BR" sz="1400" dirty="0">
                <a:solidFill>
                  <a:schemeClr val="accent4"/>
                </a:solidFill>
              </a:rPr>
              <a:t> 30.34-35</a:t>
            </a:r>
            <a:br>
              <a:rPr lang="pt-BR" sz="1400" dirty="0">
                <a:solidFill>
                  <a:schemeClr val="accent4"/>
                </a:solidFill>
              </a:rPr>
            </a:br>
            <a:r>
              <a:rPr lang="pt-BR" sz="1400" dirty="0">
                <a:solidFill>
                  <a:schemeClr val="accent4"/>
                </a:solidFill>
              </a:rPr>
              <a:t>1Rs 8.10-11</a:t>
            </a:r>
          </a:p>
        </p:txBody>
      </p:sp>
    </p:spTree>
    <p:extLst>
      <p:ext uri="{BB962C8B-B14F-4D97-AF65-F5344CB8AC3E}">
        <p14:creationId xmlns:p14="http://schemas.microsoft.com/office/powerpoint/2010/main" val="3736967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91BA60-2D32-3B4A-BEF1-B054C6AAF4ED}"/>
              </a:ext>
            </a:extLst>
          </p:cNvPr>
          <p:cNvSpPr>
            <a:spLocks noGrp="1"/>
          </p:cNvSpPr>
          <p:nvPr>
            <p:ph type="title"/>
          </p:nvPr>
        </p:nvSpPr>
        <p:spPr>
          <a:xfrm>
            <a:off x="9385739" y="365125"/>
            <a:ext cx="1968062" cy="486213"/>
          </a:xfrm>
        </p:spPr>
        <p:txBody>
          <a:bodyPr>
            <a:noAutofit/>
          </a:bodyPr>
          <a:lstStyle/>
          <a:p>
            <a:pPr algn="r"/>
            <a:r>
              <a:rPr lang="pt-BR" sz="2400" b="1" dirty="0">
                <a:solidFill>
                  <a:schemeClr val="tx1">
                    <a:lumMod val="50000"/>
                  </a:schemeClr>
                </a:solidFill>
                <a:latin typeface="Corbel" panose="020B0503020204020204" pitchFamily="34" charset="0"/>
              </a:rPr>
              <a:t>EPISÓDIO 07</a:t>
            </a:r>
          </a:p>
        </p:txBody>
      </p:sp>
      <p:sp>
        <p:nvSpPr>
          <p:cNvPr id="4" name="Título 1">
            <a:extLst>
              <a:ext uri="{FF2B5EF4-FFF2-40B4-BE49-F238E27FC236}">
                <a16:creationId xmlns:a16="http://schemas.microsoft.com/office/drawing/2014/main" id="{A9E26204-4935-2346-825D-49E3F87B3158}"/>
              </a:ext>
            </a:extLst>
          </p:cNvPr>
          <p:cNvSpPr txBox="1">
            <a:spLocks/>
          </p:cNvSpPr>
          <p:nvPr/>
        </p:nvSpPr>
        <p:spPr>
          <a:xfrm>
            <a:off x="640973" y="365124"/>
            <a:ext cx="7704241" cy="4862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2400" dirty="0">
                <a:solidFill>
                  <a:schemeClr val="accent4"/>
                </a:solidFill>
                <a:latin typeface="Corbel" panose="020B0503020204020204" pitchFamily="34" charset="0"/>
              </a:rPr>
              <a:t>AS SETE ÚLTIMAS PRAGAS</a:t>
            </a:r>
          </a:p>
        </p:txBody>
      </p:sp>
      <p:sp>
        <p:nvSpPr>
          <p:cNvPr id="7" name="CaixaDeTexto 6">
            <a:extLst>
              <a:ext uri="{FF2B5EF4-FFF2-40B4-BE49-F238E27FC236}">
                <a16:creationId xmlns:a16="http://schemas.microsoft.com/office/drawing/2014/main" id="{EC36425C-E504-4B4B-B164-C5D635198BEF}"/>
              </a:ext>
            </a:extLst>
          </p:cNvPr>
          <p:cNvSpPr txBox="1"/>
          <p:nvPr/>
        </p:nvSpPr>
        <p:spPr>
          <a:xfrm>
            <a:off x="8473966" y="6338986"/>
            <a:ext cx="2879834" cy="276999"/>
          </a:xfrm>
          <a:prstGeom prst="rect">
            <a:avLst/>
          </a:prstGeom>
          <a:noFill/>
        </p:spPr>
        <p:txBody>
          <a:bodyPr wrap="square" rtlCol="0">
            <a:spAutoFit/>
          </a:bodyPr>
          <a:lstStyle/>
          <a:p>
            <a:pPr algn="r"/>
            <a:r>
              <a:rPr lang="pt-BR" sz="1200" dirty="0">
                <a:solidFill>
                  <a:schemeClr val="accent3"/>
                </a:solidFill>
              </a:rPr>
              <a:t>PROFECIASDEAPOCALIPSE.COM.BR</a:t>
            </a:r>
          </a:p>
        </p:txBody>
      </p:sp>
      <p:sp>
        <p:nvSpPr>
          <p:cNvPr id="8" name="CaixaDeTexto 7">
            <a:extLst>
              <a:ext uri="{FF2B5EF4-FFF2-40B4-BE49-F238E27FC236}">
                <a16:creationId xmlns:a16="http://schemas.microsoft.com/office/drawing/2014/main" id="{019C25C0-60B6-EB4C-BCA7-EB9E75007281}"/>
              </a:ext>
            </a:extLst>
          </p:cNvPr>
          <p:cNvSpPr txBox="1"/>
          <p:nvPr/>
        </p:nvSpPr>
        <p:spPr>
          <a:xfrm>
            <a:off x="640973" y="6354376"/>
            <a:ext cx="2879834" cy="276999"/>
          </a:xfrm>
          <a:prstGeom prst="rect">
            <a:avLst/>
          </a:prstGeom>
          <a:noFill/>
        </p:spPr>
        <p:txBody>
          <a:bodyPr wrap="square" rtlCol="0">
            <a:spAutoFit/>
          </a:bodyPr>
          <a:lstStyle/>
          <a:p>
            <a:r>
              <a:rPr lang="pt-BR" sz="1200" dirty="0">
                <a:solidFill>
                  <a:schemeClr val="accent3"/>
                </a:solidFill>
              </a:rPr>
              <a:t>ESTUDOS NO LIVRO DE | APOCALIPSE</a:t>
            </a:r>
          </a:p>
        </p:txBody>
      </p:sp>
      <p:sp>
        <p:nvSpPr>
          <p:cNvPr id="12" name="Retângulo 11">
            <a:extLst>
              <a:ext uri="{FF2B5EF4-FFF2-40B4-BE49-F238E27FC236}">
                <a16:creationId xmlns:a16="http://schemas.microsoft.com/office/drawing/2014/main" id="{BBA6EDE4-04D7-4243-BE08-70B4C81A8A04}"/>
              </a:ext>
            </a:extLst>
          </p:cNvPr>
          <p:cNvSpPr/>
          <p:nvPr/>
        </p:nvSpPr>
        <p:spPr>
          <a:xfrm>
            <a:off x="546380" y="1348622"/>
            <a:ext cx="3604000" cy="369332"/>
          </a:xfrm>
          <a:prstGeom prst="rect">
            <a:avLst/>
          </a:prstGeom>
        </p:spPr>
        <p:txBody>
          <a:bodyPr wrap="none">
            <a:spAutoFit/>
          </a:bodyPr>
          <a:lstStyle/>
          <a:p>
            <a:r>
              <a:rPr lang="pt-BR" dirty="0">
                <a:solidFill>
                  <a:schemeClr val="accent2"/>
                </a:solidFill>
              </a:rPr>
              <a:t>COMPARATIVO COM AS TROMBETAS</a:t>
            </a:r>
          </a:p>
        </p:txBody>
      </p:sp>
      <p:graphicFrame>
        <p:nvGraphicFramePr>
          <p:cNvPr id="11" name="Tabela 15">
            <a:extLst>
              <a:ext uri="{FF2B5EF4-FFF2-40B4-BE49-F238E27FC236}">
                <a16:creationId xmlns:a16="http://schemas.microsoft.com/office/drawing/2014/main" id="{564F0876-E895-D541-ACAC-C7778D2844F5}"/>
              </a:ext>
            </a:extLst>
          </p:cNvPr>
          <p:cNvGraphicFramePr>
            <a:graphicFrameLocks noGrp="1"/>
          </p:cNvGraphicFramePr>
          <p:nvPr/>
        </p:nvGraphicFramePr>
        <p:xfrm>
          <a:off x="640973" y="1914702"/>
          <a:ext cx="10551510" cy="3757723"/>
        </p:xfrm>
        <a:graphic>
          <a:graphicData uri="http://schemas.openxmlformats.org/drawingml/2006/table">
            <a:tbl>
              <a:tblPr firstRow="1" bandRow="1">
                <a:tableStyleId>{5C22544A-7EE6-4342-B048-85BDC9FD1C3A}</a:tableStyleId>
              </a:tblPr>
              <a:tblGrid>
                <a:gridCol w="5275755">
                  <a:extLst>
                    <a:ext uri="{9D8B030D-6E8A-4147-A177-3AD203B41FA5}">
                      <a16:colId xmlns:a16="http://schemas.microsoft.com/office/drawing/2014/main" val="3650884363"/>
                    </a:ext>
                  </a:extLst>
                </a:gridCol>
                <a:gridCol w="5275755">
                  <a:extLst>
                    <a:ext uri="{9D8B030D-6E8A-4147-A177-3AD203B41FA5}">
                      <a16:colId xmlns:a16="http://schemas.microsoft.com/office/drawing/2014/main" val="2814168526"/>
                    </a:ext>
                  </a:extLst>
                </a:gridCol>
              </a:tblGrid>
              <a:tr h="208494">
                <a:tc>
                  <a:txBody>
                    <a:bodyPr/>
                    <a:lstStyle/>
                    <a:p>
                      <a:pPr algn="ctr"/>
                      <a:r>
                        <a:rPr lang="pt-BR" sz="1400" dirty="0">
                          <a:solidFill>
                            <a:schemeClr val="accent4"/>
                          </a:solidFill>
                        </a:rPr>
                        <a:t>SETE TROMBETAS</a:t>
                      </a:r>
                    </a:p>
                  </a:txBody>
                  <a:tcPr anchor="ctr">
                    <a:noFill/>
                  </a:tcPr>
                </a:tc>
                <a:tc>
                  <a:txBody>
                    <a:bodyPr/>
                    <a:lstStyle/>
                    <a:p>
                      <a:pPr algn="ctr"/>
                      <a:r>
                        <a:rPr lang="pt-BR" sz="1400" dirty="0">
                          <a:solidFill>
                            <a:schemeClr val="accent4"/>
                          </a:solidFill>
                        </a:rPr>
                        <a:t>SETE PRAGAS</a:t>
                      </a:r>
                    </a:p>
                  </a:txBody>
                  <a:tcPr anchor="ctr">
                    <a:noFill/>
                  </a:tcPr>
                </a:tc>
                <a:extLst>
                  <a:ext uri="{0D108BD9-81ED-4DB2-BD59-A6C34878D82A}">
                    <a16:rowId xmlns:a16="http://schemas.microsoft.com/office/drawing/2014/main" val="2905687551"/>
                  </a:ext>
                </a:extLst>
              </a:tr>
              <a:tr h="535580">
                <a:tc>
                  <a:txBody>
                    <a:bodyPr/>
                    <a:lstStyle/>
                    <a:p>
                      <a:r>
                        <a:rPr lang="pt-BR" sz="1400" dirty="0">
                          <a:solidFill>
                            <a:schemeClr val="tx1"/>
                          </a:solidFill>
                        </a:rPr>
                        <a:t>Cena introdutória no Santuário Celestial </a:t>
                      </a:r>
                      <a:r>
                        <a:rPr lang="pt-BR" sz="1400" dirty="0">
                          <a:solidFill>
                            <a:schemeClr val="accent4"/>
                          </a:solidFill>
                        </a:rPr>
                        <a:t>(</a:t>
                      </a:r>
                      <a:r>
                        <a:rPr lang="pt-BR" sz="1400" dirty="0" err="1">
                          <a:solidFill>
                            <a:schemeClr val="accent4"/>
                          </a:solidFill>
                        </a:rPr>
                        <a:t>Ap</a:t>
                      </a:r>
                      <a:r>
                        <a:rPr lang="pt-BR" sz="1400" dirty="0">
                          <a:solidFill>
                            <a:schemeClr val="accent4"/>
                          </a:solidFill>
                        </a:rPr>
                        <a:t> 8.2-6)</a:t>
                      </a:r>
                    </a:p>
                  </a:txBody>
                  <a:tcPr anchor="c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400" dirty="0">
                          <a:solidFill>
                            <a:schemeClr val="tx1"/>
                          </a:solidFill>
                        </a:rPr>
                        <a:t>Cena introdutória no Santuário Celestial </a:t>
                      </a:r>
                      <a:r>
                        <a:rPr lang="pt-BR" sz="1400" dirty="0">
                          <a:solidFill>
                            <a:schemeClr val="accent4"/>
                          </a:solidFill>
                        </a:rPr>
                        <a:t>(</a:t>
                      </a:r>
                      <a:r>
                        <a:rPr lang="pt-BR" sz="1400" dirty="0" err="1">
                          <a:solidFill>
                            <a:schemeClr val="accent4"/>
                          </a:solidFill>
                        </a:rPr>
                        <a:t>Ap</a:t>
                      </a:r>
                      <a:r>
                        <a:rPr lang="pt-BR" sz="1400" dirty="0">
                          <a:solidFill>
                            <a:schemeClr val="accent4"/>
                          </a:solidFill>
                        </a:rPr>
                        <a:t> 15.5; 16.1)</a:t>
                      </a:r>
                    </a:p>
                    <a:p>
                      <a:endParaRPr lang="pt-BR" sz="1400" dirty="0">
                        <a:solidFill>
                          <a:schemeClr val="tx1"/>
                        </a:solidFill>
                      </a:endParaRPr>
                    </a:p>
                  </a:txBody>
                  <a:tcPr anchor="ctr">
                    <a:noFill/>
                  </a:tcPr>
                </a:tc>
                <a:extLst>
                  <a:ext uri="{0D108BD9-81ED-4DB2-BD59-A6C34878D82A}">
                    <a16:rowId xmlns:a16="http://schemas.microsoft.com/office/drawing/2014/main" val="633421583"/>
                  </a:ext>
                </a:extLst>
              </a:tr>
              <a:tr h="414643">
                <a:tc>
                  <a:txBody>
                    <a:bodyPr/>
                    <a:lstStyle/>
                    <a:p>
                      <a:r>
                        <a:rPr lang="pt-BR" sz="1400" dirty="0">
                          <a:solidFill>
                            <a:schemeClr val="tx1"/>
                          </a:solidFill>
                        </a:rPr>
                        <a:t>Terra </a:t>
                      </a:r>
                      <a:r>
                        <a:rPr lang="pt-BR" sz="1400" dirty="0">
                          <a:solidFill>
                            <a:schemeClr val="accent4"/>
                          </a:solidFill>
                        </a:rPr>
                        <a:t>(</a:t>
                      </a:r>
                      <a:r>
                        <a:rPr lang="pt-BR" sz="1400" dirty="0" err="1">
                          <a:solidFill>
                            <a:schemeClr val="accent4"/>
                          </a:solidFill>
                        </a:rPr>
                        <a:t>Ap</a:t>
                      </a:r>
                      <a:r>
                        <a:rPr lang="pt-BR" sz="1400" dirty="0">
                          <a:solidFill>
                            <a:schemeClr val="accent4"/>
                          </a:solidFill>
                        </a:rPr>
                        <a:t> 8.7)</a:t>
                      </a:r>
                    </a:p>
                  </a:txBody>
                  <a:tcPr anchor="c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400" dirty="0">
                          <a:solidFill>
                            <a:schemeClr val="tx1"/>
                          </a:solidFill>
                        </a:rPr>
                        <a:t>Terra </a:t>
                      </a:r>
                      <a:r>
                        <a:rPr lang="pt-BR" sz="1400" dirty="0">
                          <a:solidFill>
                            <a:schemeClr val="accent4"/>
                          </a:solidFill>
                        </a:rPr>
                        <a:t>(</a:t>
                      </a:r>
                      <a:r>
                        <a:rPr lang="pt-BR" sz="1400" dirty="0" err="1">
                          <a:solidFill>
                            <a:schemeClr val="accent4"/>
                          </a:solidFill>
                        </a:rPr>
                        <a:t>Ap</a:t>
                      </a:r>
                      <a:r>
                        <a:rPr lang="pt-BR" sz="1400" dirty="0">
                          <a:solidFill>
                            <a:schemeClr val="accent4"/>
                          </a:solidFill>
                        </a:rPr>
                        <a:t> 16.2)</a:t>
                      </a:r>
                    </a:p>
                  </a:txBody>
                  <a:tcPr anchor="ctr">
                    <a:noFill/>
                  </a:tcPr>
                </a:tc>
                <a:extLst>
                  <a:ext uri="{0D108BD9-81ED-4DB2-BD59-A6C34878D82A}">
                    <a16:rowId xmlns:a16="http://schemas.microsoft.com/office/drawing/2014/main" val="24085776"/>
                  </a:ext>
                </a:extLst>
              </a:tr>
              <a:tr h="396908">
                <a:tc>
                  <a:txBody>
                    <a:bodyPr/>
                    <a:lstStyle/>
                    <a:p>
                      <a:r>
                        <a:rPr lang="pt-BR" sz="1400" dirty="0">
                          <a:solidFill>
                            <a:schemeClr val="tx1"/>
                          </a:solidFill>
                        </a:rPr>
                        <a:t>Mar </a:t>
                      </a:r>
                      <a:r>
                        <a:rPr lang="pt-BR" sz="1400" dirty="0">
                          <a:solidFill>
                            <a:schemeClr val="accent4"/>
                          </a:solidFill>
                        </a:rPr>
                        <a:t>(</a:t>
                      </a:r>
                      <a:r>
                        <a:rPr lang="pt-BR" sz="1400" dirty="0" err="1">
                          <a:solidFill>
                            <a:schemeClr val="accent4"/>
                          </a:solidFill>
                        </a:rPr>
                        <a:t>Ap</a:t>
                      </a:r>
                      <a:r>
                        <a:rPr lang="pt-BR" sz="1400" dirty="0">
                          <a:solidFill>
                            <a:schemeClr val="accent4"/>
                          </a:solidFill>
                        </a:rPr>
                        <a:t> 8.8-9)</a:t>
                      </a:r>
                    </a:p>
                  </a:txBody>
                  <a:tcPr anchor="c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400" dirty="0">
                          <a:solidFill>
                            <a:schemeClr val="tx1"/>
                          </a:solidFill>
                        </a:rPr>
                        <a:t>Mar </a:t>
                      </a:r>
                      <a:r>
                        <a:rPr lang="pt-BR" sz="1400" dirty="0">
                          <a:solidFill>
                            <a:schemeClr val="accent4"/>
                          </a:solidFill>
                        </a:rPr>
                        <a:t>(</a:t>
                      </a:r>
                      <a:r>
                        <a:rPr lang="pt-BR" sz="1400" dirty="0" err="1">
                          <a:solidFill>
                            <a:schemeClr val="accent4"/>
                          </a:solidFill>
                        </a:rPr>
                        <a:t>Ap</a:t>
                      </a:r>
                      <a:r>
                        <a:rPr lang="pt-BR" sz="1400" dirty="0">
                          <a:solidFill>
                            <a:schemeClr val="accent4"/>
                          </a:solidFill>
                        </a:rPr>
                        <a:t> 16.3)</a:t>
                      </a:r>
                    </a:p>
                  </a:txBody>
                  <a:tcPr anchor="ctr">
                    <a:noFill/>
                  </a:tcPr>
                </a:tc>
                <a:extLst>
                  <a:ext uri="{0D108BD9-81ED-4DB2-BD59-A6C34878D82A}">
                    <a16:rowId xmlns:a16="http://schemas.microsoft.com/office/drawing/2014/main" val="4262226129"/>
                  </a:ext>
                </a:extLst>
              </a:tr>
              <a:tr h="396908">
                <a:tc>
                  <a:txBody>
                    <a:bodyPr/>
                    <a:lstStyle/>
                    <a:p>
                      <a:r>
                        <a:rPr lang="pt-BR" sz="1400" dirty="0">
                          <a:solidFill>
                            <a:schemeClr val="tx1"/>
                          </a:solidFill>
                        </a:rPr>
                        <a:t>Rios e fontes de aguas </a:t>
                      </a:r>
                      <a:r>
                        <a:rPr lang="pt-BR" sz="1400" dirty="0">
                          <a:solidFill>
                            <a:schemeClr val="accent4"/>
                          </a:solidFill>
                        </a:rPr>
                        <a:t>(</a:t>
                      </a:r>
                      <a:r>
                        <a:rPr lang="pt-BR" sz="1400" dirty="0" err="1">
                          <a:solidFill>
                            <a:schemeClr val="accent4"/>
                          </a:solidFill>
                        </a:rPr>
                        <a:t>Ap</a:t>
                      </a:r>
                      <a:r>
                        <a:rPr lang="pt-BR" sz="1400" dirty="0">
                          <a:solidFill>
                            <a:schemeClr val="accent4"/>
                          </a:solidFill>
                        </a:rPr>
                        <a:t> 8.10-11)</a:t>
                      </a:r>
                    </a:p>
                  </a:txBody>
                  <a:tcPr anchor="c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400" dirty="0">
                          <a:solidFill>
                            <a:schemeClr val="tx1"/>
                          </a:solidFill>
                        </a:rPr>
                        <a:t>Rios e fontes de aguas </a:t>
                      </a:r>
                      <a:r>
                        <a:rPr lang="pt-BR" sz="1400" dirty="0">
                          <a:solidFill>
                            <a:schemeClr val="accent4"/>
                          </a:solidFill>
                        </a:rPr>
                        <a:t>(</a:t>
                      </a:r>
                      <a:r>
                        <a:rPr lang="pt-BR" sz="1400" dirty="0" err="1">
                          <a:solidFill>
                            <a:schemeClr val="accent4"/>
                          </a:solidFill>
                        </a:rPr>
                        <a:t>Ap</a:t>
                      </a:r>
                      <a:r>
                        <a:rPr lang="pt-BR" sz="1400" dirty="0">
                          <a:solidFill>
                            <a:schemeClr val="accent4"/>
                          </a:solidFill>
                        </a:rPr>
                        <a:t> 16.4)</a:t>
                      </a:r>
                    </a:p>
                  </a:txBody>
                  <a:tcPr anchor="ctr">
                    <a:noFill/>
                  </a:tcPr>
                </a:tc>
                <a:extLst>
                  <a:ext uri="{0D108BD9-81ED-4DB2-BD59-A6C34878D82A}">
                    <a16:rowId xmlns:a16="http://schemas.microsoft.com/office/drawing/2014/main" val="3285975756"/>
                  </a:ext>
                </a:extLst>
              </a:tr>
              <a:tr h="396908">
                <a:tc>
                  <a:txBody>
                    <a:bodyPr/>
                    <a:lstStyle/>
                    <a:p>
                      <a:r>
                        <a:rPr lang="pt-BR" sz="1400" dirty="0">
                          <a:solidFill>
                            <a:schemeClr val="tx1"/>
                          </a:solidFill>
                        </a:rPr>
                        <a:t>Sol, lua e estrelas </a:t>
                      </a:r>
                      <a:r>
                        <a:rPr lang="pt-BR" sz="1400" dirty="0">
                          <a:solidFill>
                            <a:schemeClr val="accent4"/>
                          </a:solidFill>
                        </a:rPr>
                        <a:t>(</a:t>
                      </a:r>
                      <a:r>
                        <a:rPr lang="pt-BR" sz="1400" dirty="0" err="1">
                          <a:solidFill>
                            <a:schemeClr val="accent4"/>
                          </a:solidFill>
                        </a:rPr>
                        <a:t>Ap</a:t>
                      </a:r>
                      <a:r>
                        <a:rPr lang="pt-BR" sz="1400" dirty="0">
                          <a:solidFill>
                            <a:schemeClr val="accent4"/>
                          </a:solidFill>
                        </a:rPr>
                        <a:t> 8.12)</a:t>
                      </a:r>
                    </a:p>
                  </a:txBody>
                  <a:tcPr anchor="ctr">
                    <a:noFill/>
                  </a:tcPr>
                </a:tc>
                <a:tc>
                  <a:txBody>
                    <a:bodyPr/>
                    <a:lstStyle/>
                    <a:p>
                      <a:r>
                        <a:rPr lang="pt-BR" sz="1400" dirty="0">
                          <a:solidFill>
                            <a:schemeClr val="tx1"/>
                          </a:solidFill>
                        </a:rPr>
                        <a:t>Sol </a:t>
                      </a:r>
                      <a:r>
                        <a:rPr lang="pt-BR" sz="1400" dirty="0">
                          <a:solidFill>
                            <a:schemeClr val="accent4"/>
                          </a:solidFill>
                        </a:rPr>
                        <a:t>(</a:t>
                      </a:r>
                      <a:r>
                        <a:rPr lang="pt-BR" sz="1400" dirty="0" err="1">
                          <a:solidFill>
                            <a:schemeClr val="accent4"/>
                          </a:solidFill>
                        </a:rPr>
                        <a:t>Ap</a:t>
                      </a:r>
                      <a:r>
                        <a:rPr lang="pt-BR" sz="1400" dirty="0">
                          <a:solidFill>
                            <a:schemeClr val="accent4"/>
                          </a:solidFill>
                        </a:rPr>
                        <a:t> 16.8-9)</a:t>
                      </a:r>
                    </a:p>
                  </a:txBody>
                  <a:tcPr anchor="ctr">
                    <a:noFill/>
                  </a:tcPr>
                </a:tc>
                <a:extLst>
                  <a:ext uri="{0D108BD9-81ED-4DB2-BD59-A6C34878D82A}">
                    <a16:rowId xmlns:a16="http://schemas.microsoft.com/office/drawing/2014/main" val="1388920758"/>
                  </a:ext>
                </a:extLst>
              </a:tr>
              <a:tr h="396908">
                <a:tc>
                  <a:txBody>
                    <a:bodyPr/>
                    <a:lstStyle/>
                    <a:p>
                      <a:r>
                        <a:rPr lang="pt-BR" sz="1400" dirty="0">
                          <a:solidFill>
                            <a:schemeClr val="tx1"/>
                          </a:solidFill>
                        </a:rPr>
                        <a:t>Escuridão do abismo, gafanhotos </a:t>
                      </a:r>
                      <a:r>
                        <a:rPr lang="pt-BR" sz="1400" dirty="0">
                          <a:solidFill>
                            <a:schemeClr val="accent4"/>
                          </a:solidFill>
                        </a:rPr>
                        <a:t>(</a:t>
                      </a:r>
                      <a:r>
                        <a:rPr lang="pt-BR" sz="1400" dirty="0" err="1">
                          <a:solidFill>
                            <a:schemeClr val="accent4"/>
                          </a:solidFill>
                        </a:rPr>
                        <a:t>Ap</a:t>
                      </a:r>
                      <a:r>
                        <a:rPr lang="pt-BR" sz="1400" dirty="0">
                          <a:solidFill>
                            <a:schemeClr val="accent4"/>
                          </a:solidFill>
                        </a:rPr>
                        <a:t> 9.14-21)</a:t>
                      </a:r>
                    </a:p>
                  </a:txBody>
                  <a:tcPr anchor="ctr">
                    <a:noFill/>
                  </a:tcPr>
                </a:tc>
                <a:tc>
                  <a:txBody>
                    <a:bodyPr/>
                    <a:lstStyle/>
                    <a:p>
                      <a:r>
                        <a:rPr lang="pt-BR" sz="1400" dirty="0">
                          <a:solidFill>
                            <a:schemeClr val="tx1"/>
                          </a:solidFill>
                        </a:rPr>
                        <a:t>Escuridão sobre o trono da besta </a:t>
                      </a:r>
                      <a:r>
                        <a:rPr lang="pt-BR" sz="1400" dirty="0">
                          <a:solidFill>
                            <a:schemeClr val="accent4"/>
                          </a:solidFill>
                        </a:rPr>
                        <a:t>(</a:t>
                      </a:r>
                      <a:r>
                        <a:rPr lang="pt-BR" sz="1400" dirty="0" err="1">
                          <a:solidFill>
                            <a:schemeClr val="accent4"/>
                          </a:solidFill>
                        </a:rPr>
                        <a:t>Ap</a:t>
                      </a:r>
                      <a:r>
                        <a:rPr lang="pt-BR" sz="1400" dirty="0">
                          <a:solidFill>
                            <a:schemeClr val="accent4"/>
                          </a:solidFill>
                        </a:rPr>
                        <a:t> 16.10-11)</a:t>
                      </a:r>
                    </a:p>
                  </a:txBody>
                  <a:tcPr anchor="ctr">
                    <a:noFill/>
                  </a:tcPr>
                </a:tc>
                <a:extLst>
                  <a:ext uri="{0D108BD9-81ED-4DB2-BD59-A6C34878D82A}">
                    <a16:rowId xmlns:a16="http://schemas.microsoft.com/office/drawing/2014/main" val="3318172859"/>
                  </a:ext>
                </a:extLst>
              </a:tr>
              <a:tr h="396908">
                <a:tc>
                  <a:txBody>
                    <a:bodyPr/>
                    <a:lstStyle/>
                    <a:p>
                      <a:r>
                        <a:rPr lang="pt-BR" sz="1400" dirty="0">
                          <a:solidFill>
                            <a:schemeClr val="tx1"/>
                          </a:solidFill>
                        </a:rPr>
                        <a:t>O rio Eufrates </a:t>
                      </a:r>
                      <a:r>
                        <a:rPr lang="pt-BR" sz="1400" dirty="0">
                          <a:solidFill>
                            <a:schemeClr val="accent4"/>
                          </a:solidFill>
                        </a:rPr>
                        <a:t>(</a:t>
                      </a:r>
                      <a:r>
                        <a:rPr lang="pt-BR" sz="1400" dirty="0" err="1">
                          <a:solidFill>
                            <a:schemeClr val="accent4"/>
                          </a:solidFill>
                        </a:rPr>
                        <a:t>Ap</a:t>
                      </a:r>
                      <a:r>
                        <a:rPr lang="pt-BR" sz="1400" dirty="0">
                          <a:solidFill>
                            <a:schemeClr val="accent4"/>
                          </a:solidFill>
                        </a:rPr>
                        <a:t> 9.14-21)</a:t>
                      </a:r>
                    </a:p>
                  </a:txBody>
                  <a:tcPr anchor="ctr">
                    <a:noFill/>
                  </a:tcPr>
                </a:tc>
                <a:tc>
                  <a:txBody>
                    <a:bodyPr/>
                    <a:lstStyle/>
                    <a:p>
                      <a:r>
                        <a:rPr lang="pt-BR" sz="1400" dirty="0">
                          <a:solidFill>
                            <a:schemeClr val="tx1"/>
                          </a:solidFill>
                        </a:rPr>
                        <a:t>O rio Eufrates  </a:t>
                      </a:r>
                      <a:r>
                        <a:rPr lang="pt-BR" sz="1400" dirty="0">
                          <a:solidFill>
                            <a:schemeClr val="accent4"/>
                          </a:solidFill>
                        </a:rPr>
                        <a:t>(</a:t>
                      </a:r>
                      <a:r>
                        <a:rPr lang="pt-BR" sz="1400" dirty="0" err="1">
                          <a:solidFill>
                            <a:schemeClr val="accent4"/>
                          </a:solidFill>
                        </a:rPr>
                        <a:t>Ap</a:t>
                      </a:r>
                      <a:r>
                        <a:rPr lang="pt-BR" sz="1400" dirty="0">
                          <a:solidFill>
                            <a:schemeClr val="accent4"/>
                          </a:solidFill>
                        </a:rPr>
                        <a:t> 16.12-16)</a:t>
                      </a:r>
                    </a:p>
                  </a:txBody>
                  <a:tcPr anchor="ctr">
                    <a:noFill/>
                  </a:tcPr>
                </a:tc>
                <a:extLst>
                  <a:ext uri="{0D108BD9-81ED-4DB2-BD59-A6C34878D82A}">
                    <a16:rowId xmlns:a16="http://schemas.microsoft.com/office/drawing/2014/main" val="560485624"/>
                  </a:ext>
                </a:extLst>
              </a:tr>
              <a:tr h="396908">
                <a:tc>
                  <a:txBody>
                    <a:bodyPr/>
                    <a:lstStyle/>
                    <a:p>
                      <a:r>
                        <a:rPr lang="pt-BR" sz="1400" dirty="0">
                          <a:solidFill>
                            <a:schemeClr val="tx1"/>
                          </a:solidFill>
                        </a:rPr>
                        <a:t>Grandes vozes dizendo o reino se tornou do nosso Senhor e do seu Cristo </a:t>
                      </a:r>
                      <a:r>
                        <a:rPr lang="pt-BR" sz="1400" dirty="0">
                          <a:solidFill>
                            <a:schemeClr val="accent4"/>
                          </a:solidFill>
                        </a:rPr>
                        <a:t>(</a:t>
                      </a:r>
                      <a:r>
                        <a:rPr lang="pt-BR" sz="1400" dirty="0" err="1">
                          <a:solidFill>
                            <a:schemeClr val="accent4"/>
                          </a:solidFill>
                        </a:rPr>
                        <a:t>Ap</a:t>
                      </a:r>
                      <a:r>
                        <a:rPr lang="pt-BR" sz="1400" dirty="0">
                          <a:solidFill>
                            <a:schemeClr val="accent4"/>
                          </a:solidFill>
                        </a:rPr>
                        <a:t> 11.15-16)</a:t>
                      </a:r>
                    </a:p>
                  </a:txBody>
                  <a:tcPr anchor="ctr">
                    <a:noFill/>
                  </a:tcPr>
                </a:tc>
                <a:tc>
                  <a:txBody>
                    <a:bodyPr/>
                    <a:lstStyle/>
                    <a:p>
                      <a:r>
                        <a:rPr lang="pt-BR" sz="1400" dirty="0">
                          <a:solidFill>
                            <a:schemeClr val="tx1"/>
                          </a:solidFill>
                        </a:rPr>
                        <a:t>Uma grande voz: Esta feito! </a:t>
                      </a:r>
                      <a:r>
                        <a:rPr lang="pt-BR" sz="1400" dirty="0">
                          <a:solidFill>
                            <a:schemeClr val="accent4"/>
                          </a:solidFill>
                        </a:rPr>
                        <a:t>(</a:t>
                      </a:r>
                      <a:r>
                        <a:rPr lang="pt-BR" sz="1400" dirty="0" err="1">
                          <a:solidFill>
                            <a:schemeClr val="accent4"/>
                          </a:solidFill>
                        </a:rPr>
                        <a:t>Ap</a:t>
                      </a:r>
                      <a:r>
                        <a:rPr lang="pt-BR" sz="1400" dirty="0">
                          <a:solidFill>
                            <a:schemeClr val="accent4"/>
                          </a:solidFill>
                        </a:rPr>
                        <a:t> 16.17-21)</a:t>
                      </a:r>
                    </a:p>
                  </a:txBody>
                  <a:tcPr anchor="ctr">
                    <a:noFill/>
                  </a:tcPr>
                </a:tc>
                <a:extLst>
                  <a:ext uri="{0D108BD9-81ED-4DB2-BD59-A6C34878D82A}">
                    <a16:rowId xmlns:a16="http://schemas.microsoft.com/office/drawing/2014/main" val="1802604184"/>
                  </a:ext>
                </a:extLst>
              </a:tr>
            </a:tbl>
          </a:graphicData>
        </a:graphic>
      </p:graphicFrame>
    </p:spTree>
    <p:extLst>
      <p:ext uri="{BB962C8B-B14F-4D97-AF65-F5344CB8AC3E}">
        <p14:creationId xmlns:p14="http://schemas.microsoft.com/office/powerpoint/2010/main" val="22246205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91BA60-2D32-3B4A-BEF1-B054C6AAF4ED}"/>
              </a:ext>
            </a:extLst>
          </p:cNvPr>
          <p:cNvSpPr>
            <a:spLocks noGrp="1"/>
          </p:cNvSpPr>
          <p:nvPr>
            <p:ph type="title"/>
          </p:nvPr>
        </p:nvSpPr>
        <p:spPr>
          <a:xfrm>
            <a:off x="9385739" y="365125"/>
            <a:ext cx="1968062" cy="486213"/>
          </a:xfrm>
        </p:spPr>
        <p:txBody>
          <a:bodyPr>
            <a:noAutofit/>
          </a:bodyPr>
          <a:lstStyle/>
          <a:p>
            <a:pPr algn="r"/>
            <a:r>
              <a:rPr lang="pt-BR" sz="2400" b="1" dirty="0">
                <a:solidFill>
                  <a:schemeClr val="tx1">
                    <a:lumMod val="50000"/>
                  </a:schemeClr>
                </a:solidFill>
                <a:latin typeface="Corbel" panose="020B0503020204020204" pitchFamily="34" charset="0"/>
              </a:rPr>
              <a:t>EPISÓDIO 07</a:t>
            </a:r>
          </a:p>
        </p:txBody>
      </p:sp>
      <p:sp>
        <p:nvSpPr>
          <p:cNvPr id="4" name="Título 1">
            <a:extLst>
              <a:ext uri="{FF2B5EF4-FFF2-40B4-BE49-F238E27FC236}">
                <a16:creationId xmlns:a16="http://schemas.microsoft.com/office/drawing/2014/main" id="{A9E26204-4935-2346-825D-49E3F87B3158}"/>
              </a:ext>
            </a:extLst>
          </p:cNvPr>
          <p:cNvSpPr txBox="1">
            <a:spLocks/>
          </p:cNvSpPr>
          <p:nvPr/>
        </p:nvSpPr>
        <p:spPr>
          <a:xfrm>
            <a:off x="640973" y="365124"/>
            <a:ext cx="7704241" cy="4862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2400" dirty="0">
                <a:solidFill>
                  <a:schemeClr val="accent4"/>
                </a:solidFill>
                <a:latin typeface="Corbel" panose="020B0503020204020204" pitchFamily="34" charset="0"/>
              </a:rPr>
              <a:t>AS SETE ÚLTIMAS PRAGAS</a:t>
            </a:r>
          </a:p>
        </p:txBody>
      </p:sp>
      <p:sp>
        <p:nvSpPr>
          <p:cNvPr id="7" name="CaixaDeTexto 6">
            <a:extLst>
              <a:ext uri="{FF2B5EF4-FFF2-40B4-BE49-F238E27FC236}">
                <a16:creationId xmlns:a16="http://schemas.microsoft.com/office/drawing/2014/main" id="{EC36425C-E504-4B4B-B164-C5D635198BEF}"/>
              </a:ext>
            </a:extLst>
          </p:cNvPr>
          <p:cNvSpPr txBox="1"/>
          <p:nvPr/>
        </p:nvSpPr>
        <p:spPr>
          <a:xfrm>
            <a:off x="8473966" y="6338986"/>
            <a:ext cx="2879834" cy="276999"/>
          </a:xfrm>
          <a:prstGeom prst="rect">
            <a:avLst/>
          </a:prstGeom>
          <a:noFill/>
        </p:spPr>
        <p:txBody>
          <a:bodyPr wrap="square" rtlCol="0">
            <a:spAutoFit/>
          </a:bodyPr>
          <a:lstStyle/>
          <a:p>
            <a:pPr algn="r"/>
            <a:r>
              <a:rPr lang="pt-BR" sz="1200" dirty="0">
                <a:solidFill>
                  <a:schemeClr val="accent3"/>
                </a:solidFill>
              </a:rPr>
              <a:t>PROFECIASDEAPOCALIPSE.COM.BR</a:t>
            </a:r>
          </a:p>
        </p:txBody>
      </p:sp>
      <p:sp>
        <p:nvSpPr>
          <p:cNvPr id="8" name="CaixaDeTexto 7">
            <a:extLst>
              <a:ext uri="{FF2B5EF4-FFF2-40B4-BE49-F238E27FC236}">
                <a16:creationId xmlns:a16="http://schemas.microsoft.com/office/drawing/2014/main" id="{019C25C0-60B6-EB4C-BCA7-EB9E75007281}"/>
              </a:ext>
            </a:extLst>
          </p:cNvPr>
          <p:cNvSpPr txBox="1"/>
          <p:nvPr/>
        </p:nvSpPr>
        <p:spPr>
          <a:xfrm>
            <a:off x="640973" y="6354376"/>
            <a:ext cx="2879834" cy="276999"/>
          </a:xfrm>
          <a:prstGeom prst="rect">
            <a:avLst/>
          </a:prstGeom>
          <a:noFill/>
        </p:spPr>
        <p:txBody>
          <a:bodyPr wrap="square" rtlCol="0">
            <a:spAutoFit/>
          </a:bodyPr>
          <a:lstStyle/>
          <a:p>
            <a:r>
              <a:rPr lang="pt-BR" sz="1200" dirty="0">
                <a:solidFill>
                  <a:schemeClr val="accent3"/>
                </a:solidFill>
              </a:rPr>
              <a:t>ESTUDOS NO LIVRO DE | APOCALIPSE</a:t>
            </a:r>
          </a:p>
        </p:txBody>
      </p:sp>
      <p:sp>
        <p:nvSpPr>
          <p:cNvPr id="12" name="Retângulo 11">
            <a:extLst>
              <a:ext uri="{FF2B5EF4-FFF2-40B4-BE49-F238E27FC236}">
                <a16:creationId xmlns:a16="http://schemas.microsoft.com/office/drawing/2014/main" id="{BBA6EDE4-04D7-4243-BE08-70B4C81A8A04}"/>
              </a:ext>
            </a:extLst>
          </p:cNvPr>
          <p:cNvSpPr/>
          <p:nvPr/>
        </p:nvSpPr>
        <p:spPr>
          <a:xfrm>
            <a:off x="640973" y="2253671"/>
            <a:ext cx="4348755" cy="369332"/>
          </a:xfrm>
          <a:prstGeom prst="rect">
            <a:avLst/>
          </a:prstGeom>
        </p:spPr>
        <p:txBody>
          <a:bodyPr wrap="none">
            <a:spAutoFit/>
          </a:bodyPr>
          <a:lstStyle/>
          <a:p>
            <a:r>
              <a:rPr lang="pt-BR" dirty="0">
                <a:solidFill>
                  <a:schemeClr val="accent2"/>
                </a:solidFill>
              </a:rPr>
              <a:t>ESTRUTURA DAS TROMBETAS E DAS PRAGAS</a:t>
            </a:r>
          </a:p>
        </p:txBody>
      </p:sp>
      <p:sp>
        <p:nvSpPr>
          <p:cNvPr id="9" name="CaixaDeTexto 8">
            <a:extLst>
              <a:ext uri="{FF2B5EF4-FFF2-40B4-BE49-F238E27FC236}">
                <a16:creationId xmlns:a16="http://schemas.microsoft.com/office/drawing/2014/main" id="{AAE138E5-E1FF-BF4B-AB17-AD6173DCDA13}"/>
              </a:ext>
            </a:extLst>
          </p:cNvPr>
          <p:cNvSpPr txBox="1"/>
          <p:nvPr/>
        </p:nvSpPr>
        <p:spPr>
          <a:xfrm>
            <a:off x="6434716" y="3170072"/>
            <a:ext cx="6958333" cy="1323439"/>
          </a:xfrm>
          <a:prstGeom prst="rect">
            <a:avLst/>
          </a:prstGeom>
          <a:noFill/>
        </p:spPr>
        <p:txBody>
          <a:bodyPr wrap="square" rtlCol="0" anchor="ctr">
            <a:spAutoFit/>
          </a:bodyPr>
          <a:lstStyle/>
          <a:p>
            <a:pPr marL="285750" indent="-285750">
              <a:buFont typeface="Arial" panose="020B0604020202020204" pitchFamily="34" charset="0"/>
              <a:buChar char="•"/>
            </a:pPr>
            <a:r>
              <a:rPr lang="pt-BR" sz="2000" dirty="0"/>
              <a:t>AS 4 PRIMEIRAS PRAGAS (geral);</a:t>
            </a:r>
          </a:p>
          <a:p>
            <a:pPr marL="285750" indent="-285750">
              <a:buFont typeface="Arial" panose="020B0604020202020204" pitchFamily="34" charset="0"/>
              <a:buChar char="•"/>
            </a:pPr>
            <a:r>
              <a:rPr lang="pt-BR" sz="2000" dirty="0"/>
              <a:t>A 5ª e 6ª PRAGA (besta, </a:t>
            </a:r>
            <a:r>
              <a:rPr lang="pt-BR" sz="2000" dirty="0" err="1"/>
              <a:t>eufrates</a:t>
            </a:r>
            <a:r>
              <a:rPr lang="pt-BR" sz="2000" dirty="0"/>
              <a:t>);</a:t>
            </a:r>
          </a:p>
          <a:p>
            <a:pPr marL="285750" indent="-285750">
              <a:buFont typeface="Arial" panose="020B0604020202020204" pitchFamily="34" charset="0"/>
              <a:buChar char="•"/>
            </a:pPr>
            <a:r>
              <a:rPr lang="pt-BR" sz="2000" dirty="0">
                <a:solidFill>
                  <a:schemeClr val="accent4"/>
                </a:solidFill>
              </a:rPr>
              <a:t>(MENSAGEM DE DEUS AO SEU POVO);</a:t>
            </a:r>
          </a:p>
          <a:p>
            <a:pPr marL="285750" indent="-285750">
              <a:buFont typeface="Arial" panose="020B0604020202020204" pitchFamily="34" charset="0"/>
              <a:buChar char="•"/>
            </a:pPr>
            <a:r>
              <a:rPr lang="pt-BR" sz="2000" dirty="0"/>
              <a:t>A 7ª PRAGA.</a:t>
            </a:r>
          </a:p>
        </p:txBody>
      </p:sp>
      <p:sp>
        <p:nvSpPr>
          <p:cNvPr id="10" name="CaixaDeTexto 9">
            <a:extLst>
              <a:ext uri="{FF2B5EF4-FFF2-40B4-BE49-F238E27FC236}">
                <a16:creationId xmlns:a16="http://schemas.microsoft.com/office/drawing/2014/main" id="{3B958ABC-D5EC-4D47-9D50-BBE4AE449BF5}"/>
              </a:ext>
            </a:extLst>
          </p:cNvPr>
          <p:cNvSpPr txBox="1"/>
          <p:nvPr/>
        </p:nvSpPr>
        <p:spPr>
          <a:xfrm>
            <a:off x="640973" y="3170073"/>
            <a:ext cx="6852903" cy="1323439"/>
          </a:xfrm>
          <a:prstGeom prst="rect">
            <a:avLst/>
          </a:prstGeom>
          <a:noFill/>
        </p:spPr>
        <p:txBody>
          <a:bodyPr wrap="square" rtlCol="0" anchor="ctr">
            <a:spAutoFit/>
          </a:bodyPr>
          <a:lstStyle/>
          <a:p>
            <a:pPr marL="285750" indent="-285750">
              <a:buFont typeface="Arial" panose="020B0604020202020204" pitchFamily="34" charset="0"/>
              <a:buChar char="•"/>
            </a:pPr>
            <a:r>
              <a:rPr lang="pt-BR" sz="2000" dirty="0"/>
              <a:t>TOQUE DAS 4 PRIMEIRAS TROMBETAS;</a:t>
            </a:r>
          </a:p>
          <a:p>
            <a:pPr marL="285750" indent="-285750">
              <a:buFont typeface="Arial" panose="020B0604020202020204" pitchFamily="34" charset="0"/>
              <a:buChar char="•"/>
            </a:pPr>
            <a:r>
              <a:rPr lang="pt-BR" sz="2000" dirty="0"/>
              <a:t>TOQUE DAS 5ª e 6ª  TROMBETAS;</a:t>
            </a:r>
          </a:p>
          <a:p>
            <a:pPr marL="285750" indent="-285750">
              <a:buFont typeface="Arial" panose="020B0604020202020204" pitchFamily="34" charset="0"/>
              <a:buChar char="•"/>
            </a:pPr>
            <a:r>
              <a:rPr lang="pt-BR" sz="2000" dirty="0">
                <a:solidFill>
                  <a:schemeClr val="accent4"/>
                </a:solidFill>
              </a:rPr>
              <a:t>(MENSAGEM E MISSÃO DO POVO DE DEUS);</a:t>
            </a:r>
          </a:p>
          <a:p>
            <a:pPr marL="285750" indent="-285750">
              <a:buFont typeface="Arial" panose="020B0604020202020204" pitchFamily="34" charset="0"/>
              <a:buChar char="•"/>
            </a:pPr>
            <a:r>
              <a:rPr lang="pt-BR" sz="2000" dirty="0"/>
              <a:t>TOQUE DO 7ª  TROMBETA.</a:t>
            </a:r>
          </a:p>
        </p:txBody>
      </p:sp>
    </p:spTree>
    <p:extLst>
      <p:ext uri="{BB962C8B-B14F-4D97-AF65-F5344CB8AC3E}">
        <p14:creationId xmlns:p14="http://schemas.microsoft.com/office/powerpoint/2010/main" val="1815598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91BA60-2D32-3B4A-BEF1-B054C6AAF4ED}"/>
              </a:ext>
            </a:extLst>
          </p:cNvPr>
          <p:cNvSpPr>
            <a:spLocks noGrp="1"/>
          </p:cNvSpPr>
          <p:nvPr>
            <p:ph type="title"/>
          </p:nvPr>
        </p:nvSpPr>
        <p:spPr>
          <a:xfrm>
            <a:off x="9385739" y="365125"/>
            <a:ext cx="1968062" cy="486213"/>
          </a:xfrm>
        </p:spPr>
        <p:txBody>
          <a:bodyPr>
            <a:noAutofit/>
          </a:bodyPr>
          <a:lstStyle/>
          <a:p>
            <a:pPr algn="r"/>
            <a:r>
              <a:rPr lang="pt-BR" sz="2400" b="1" dirty="0">
                <a:solidFill>
                  <a:schemeClr val="tx1">
                    <a:lumMod val="50000"/>
                  </a:schemeClr>
                </a:solidFill>
                <a:latin typeface="Corbel" panose="020B0503020204020204" pitchFamily="34" charset="0"/>
              </a:rPr>
              <a:t>EPISÓDIO 07</a:t>
            </a:r>
          </a:p>
        </p:txBody>
      </p:sp>
      <p:sp>
        <p:nvSpPr>
          <p:cNvPr id="4" name="Título 1">
            <a:extLst>
              <a:ext uri="{FF2B5EF4-FFF2-40B4-BE49-F238E27FC236}">
                <a16:creationId xmlns:a16="http://schemas.microsoft.com/office/drawing/2014/main" id="{A9E26204-4935-2346-825D-49E3F87B3158}"/>
              </a:ext>
            </a:extLst>
          </p:cNvPr>
          <p:cNvSpPr txBox="1">
            <a:spLocks/>
          </p:cNvSpPr>
          <p:nvPr/>
        </p:nvSpPr>
        <p:spPr>
          <a:xfrm>
            <a:off x="640973" y="365124"/>
            <a:ext cx="7704241" cy="4862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2400" dirty="0">
                <a:solidFill>
                  <a:schemeClr val="accent4"/>
                </a:solidFill>
                <a:latin typeface="Corbel" panose="020B0503020204020204" pitchFamily="34" charset="0"/>
              </a:rPr>
              <a:t>AS SETE ÚLTIMAS PRAGAS</a:t>
            </a:r>
          </a:p>
        </p:txBody>
      </p:sp>
      <p:sp>
        <p:nvSpPr>
          <p:cNvPr id="7" name="CaixaDeTexto 6">
            <a:extLst>
              <a:ext uri="{FF2B5EF4-FFF2-40B4-BE49-F238E27FC236}">
                <a16:creationId xmlns:a16="http://schemas.microsoft.com/office/drawing/2014/main" id="{EC36425C-E504-4B4B-B164-C5D635198BEF}"/>
              </a:ext>
            </a:extLst>
          </p:cNvPr>
          <p:cNvSpPr txBox="1"/>
          <p:nvPr/>
        </p:nvSpPr>
        <p:spPr>
          <a:xfrm>
            <a:off x="8473966" y="6338986"/>
            <a:ext cx="2879834" cy="276999"/>
          </a:xfrm>
          <a:prstGeom prst="rect">
            <a:avLst/>
          </a:prstGeom>
          <a:noFill/>
        </p:spPr>
        <p:txBody>
          <a:bodyPr wrap="square" rtlCol="0">
            <a:spAutoFit/>
          </a:bodyPr>
          <a:lstStyle/>
          <a:p>
            <a:pPr algn="r"/>
            <a:r>
              <a:rPr lang="pt-BR" sz="1200" dirty="0">
                <a:solidFill>
                  <a:schemeClr val="accent3"/>
                </a:solidFill>
              </a:rPr>
              <a:t>PROFECIASDEAPOCALIPSE.COM.BR</a:t>
            </a:r>
          </a:p>
        </p:txBody>
      </p:sp>
      <p:sp>
        <p:nvSpPr>
          <p:cNvPr id="8" name="CaixaDeTexto 7">
            <a:extLst>
              <a:ext uri="{FF2B5EF4-FFF2-40B4-BE49-F238E27FC236}">
                <a16:creationId xmlns:a16="http://schemas.microsoft.com/office/drawing/2014/main" id="{019C25C0-60B6-EB4C-BCA7-EB9E75007281}"/>
              </a:ext>
            </a:extLst>
          </p:cNvPr>
          <p:cNvSpPr txBox="1"/>
          <p:nvPr/>
        </p:nvSpPr>
        <p:spPr>
          <a:xfrm>
            <a:off x="640973" y="6354376"/>
            <a:ext cx="2879834" cy="276999"/>
          </a:xfrm>
          <a:prstGeom prst="rect">
            <a:avLst/>
          </a:prstGeom>
          <a:noFill/>
        </p:spPr>
        <p:txBody>
          <a:bodyPr wrap="square" rtlCol="0">
            <a:spAutoFit/>
          </a:bodyPr>
          <a:lstStyle/>
          <a:p>
            <a:r>
              <a:rPr lang="pt-BR" sz="1200" dirty="0">
                <a:solidFill>
                  <a:schemeClr val="accent3"/>
                </a:solidFill>
              </a:rPr>
              <a:t>ESTUDOS NO LIVRO DE | APOCALIPSE</a:t>
            </a:r>
          </a:p>
        </p:txBody>
      </p:sp>
      <p:sp>
        <p:nvSpPr>
          <p:cNvPr id="12" name="Retângulo 11">
            <a:extLst>
              <a:ext uri="{FF2B5EF4-FFF2-40B4-BE49-F238E27FC236}">
                <a16:creationId xmlns:a16="http://schemas.microsoft.com/office/drawing/2014/main" id="{BBA6EDE4-04D7-4243-BE08-70B4C81A8A04}"/>
              </a:ext>
            </a:extLst>
          </p:cNvPr>
          <p:cNvSpPr/>
          <p:nvPr/>
        </p:nvSpPr>
        <p:spPr>
          <a:xfrm>
            <a:off x="640973" y="939877"/>
            <a:ext cx="1916230" cy="369332"/>
          </a:xfrm>
          <a:prstGeom prst="rect">
            <a:avLst/>
          </a:prstGeom>
        </p:spPr>
        <p:txBody>
          <a:bodyPr wrap="none">
            <a:spAutoFit/>
          </a:bodyPr>
          <a:lstStyle/>
          <a:p>
            <a:r>
              <a:rPr lang="pt-BR" dirty="0">
                <a:solidFill>
                  <a:schemeClr val="accent2"/>
                </a:solidFill>
              </a:rPr>
              <a:t>PRAGAS DO EGITO</a:t>
            </a:r>
          </a:p>
        </p:txBody>
      </p:sp>
      <p:graphicFrame>
        <p:nvGraphicFramePr>
          <p:cNvPr id="9" name="Tabela 15">
            <a:extLst>
              <a:ext uri="{FF2B5EF4-FFF2-40B4-BE49-F238E27FC236}">
                <a16:creationId xmlns:a16="http://schemas.microsoft.com/office/drawing/2014/main" id="{FA0E9A16-F6E1-A34D-BC86-D96A14DE854C}"/>
              </a:ext>
            </a:extLst>
          </p:cNvPr>
          <p:cNvGraphicFramePr>
            <a:graphicFrameLocks noGrp="1"/>
          </p:cNvGraphicFramePr>
          <p:nvPr>
            <p:extLst>
              <p:ext uri="{D42A27DB-BD31-4B8C-83A1-F6EECF244321}">
                <p14:modId xmlns:p14="http://schemas.microsoft.com/office/powerpoint/2010/main" val="3926738014"/>
              </p:ext>
            </p:extLst>
          </p:nvPr>
        </p:nvGraphicFramePr>
        <p:xfrm>
          <a:off x="802290" y="1813329"/>
          <a:ext cx="10551510" cy="3837635"/>
        </p:xfrm>
        <a:graphic>
          <a:graphicData uri="http://schemas.openxmlformats.org/drawingml/2006/table">
            <a:tbl>
              <a:tblPr firstRow="1" bandRow="1">
                <a:tableStyleId>{5C22544A-7EE6-4342-B048-85BDC9FD1C3A}</a:tableStyleId>
              </a:tblPr>
              <a:tblGrid>
                <a:gridCol w="5275755">
                  <a:extLst>
                    <a:ext uri="{9D8B030D-6E8A-4147-A177-3AD203B41FA5}">
                      <a16:colId xmlns:a16="http://schemas.microsoft.com/office/drawing/2014/main" val="3650884363"/>
                    </a:ext>
                  </a:extLst>
                </a:gridCol>
                <a:gridCol w="5275755">
                  <a:extLst>
                    <a:ext uri="{9D8B030D-6E8A-4147-A177-3AD203B41FA5}">
                      <a16:colId xmlns:a16="http://schemas.microsoft.com/office/drawing/2014/main" val="2814168526"/>
                    </a:ext>
                  </a:extLst>
                </a:gridCol>
              </a:tblGrid>
              <a:tr h="270092">
                <a:tc>
                  <a:txBody>
                    <a:bodyPr/>
                    <a:lstStyle/>
                    <a:p>
                      <a:pPr algn="ctr"/>
                      <a:r>
                        <a:rPr lang="pt-BR" sz="1400" dirty="0">
                          <a:solidFill>
                            <a:schemeClr val="accent4"/>
                          </a:solidFill>
                        </a:rPr>
                        <a:t>AS 10 PRAGAS DO EGITO</a:t>
                      </a:r>
                    </a:p>
                  </a:txBody>
                  <a:tcPr anchor="ctr">
                    <a:noFill/>
                  </a:tcPr>
                </a:tc>
                <a:tc>
                  <a:txBody>
                    <a:bodyPr/>
                    <a:lstStyle/>
                    <a:p>
                      <a:pPr algn="ctr"/>
                      <a:r>
                        <a:rPr lang="pt-BR" sz="1400" dirty="0">
                          <a:solidFill>
                            <a:schemeClr val="accent4"/>
                          </a:solidFill>
                        </a:rPr>
                        <a:t>SETE PRAGAS</a:t>
                      </a:r>
                    </a:p>
                  </a:txBody>
                  <a:tcPr anchor="ctr">
                    <a:noFill/>
                  </a:tcPr>
                </a:tc>
                <a:extLst>
                  <a:ext uri="{0D108BD9-81ED-4DB2-BD59-A6C34878D82A}">
                    <a16:rowId xmlns:a16="http://schemas.microsoft.com/office/drawing/2014/main" val="2905687551"/>
                  </a:ext>
                </a:extLst>
              </a:tr>
              <a:tr h="367427">
                <a:tc>
                  <a:txBody>
                    <a:bodyPr/>
                    <a:lstStyle/>
                    <a:p>
                      <a:r>
                        <a:rPr lang="pt-BR" sz="1400" dirty="0">
                          <a:solidFill>
                            <a:schemeClr val="tx1"/>
                          </a:solidFill>
                        </a:rPr>
                        <a:t>Rio Nilo em sangue</a:t>
                      </a:r>
                      <a:endParaRPr lang="pt-BR" sz="1400" dirty="0">
                        <a:solidFill>
                          <a:schemeClr val="accent4"/>
                        </a:solidFill>
                      </a:endParaRPr>
                    </a:p>
                  </a:txBody>
                  <a:tcPr anchor="c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400" dirty="0">
                          <a:solidFill>
                            <a:schemeClr val="tx1"/>
                          </a:solidFill>
                        </a:rPr>
                        <a:t>Terra </a:t>
                      </a:r>
                      <a:r>
                        <a:rPr lang="pt-BR" sz="1400" dirty="0">
                          <a:solidFill>
                            <a:schemeClr val="accent4"/>
                          </a:solidFill>
                        </a:rPr>
                        <a:t>(</a:t>
                      </a:r>
                      <a:r>
                        <a:rPr lang="pt-BR" sz="1400" dirty="0" err="1">
                          <a:solidFill>
                            <a:schemeClr val="accent4"/>
                          </a:solidFill>
                        </a:rPr>
                        <a:t>Ap</a:t>
                      </a:r>
                      <a:r>
                        <a:rPr lang="pt-BR" sz="1400" dirty="0">
                          <a:solidFill>
                            <a:schemeClr val="accent4"/>
                          </a:solidFill>
                        </a:rPr>
                        <a:t> 16.2)</a:t>
                      </a:r>
                    </a:p>
                  </a:txBody>
                  <a:tcPr anchor="ctr">
                    <a:noFill/>
                  </a:tcPr>
                </a:tc>
                <a:extLst>
                  <a:ext uri="{0D108BD9-81ED-4DB2-BD59-A6C34878D82A}">
                    <a16:rowId xmlns:a16="http://schemas.microsoft.com/office/drawing/2014/main" val="24085776"/>
                  </a:ext>
                </a:extLst>
              </a:tr>
              <a:tr h="351712">
                <a:tc>
                  <a:txBody>
                    <a:bodyPr/>
                    <a:lstStyle/>
                    <a:p>
                      <a:r>
                        <a:rPr lang="pt-BR" sz="1400" dirty="0">
                          <a:solidFill>
                            <a:schemeClr val="tx1"/>
                          </a:solidFill>
                        </a:rPr>
                        <a:t>Rãs</a:t>
                      </a:r>
                      <a:endParaRPr lang="pt-BR" sz="1400" dirty="0">
                        <a:solidFill>
                          <a:schemeClr val="accent4"/>
                        </a:solidFill>
                      </a:endParaRPr>
                    </a:p>
                  </a:txBody>
                  <a:tcPr anchor="c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400" dirty="0">
                          <a:solidFill>
                            <a:schemeClr val="tx1"/>
                          </a:solidFill>
                        </a:rPr>
                        <a:t>Mar </a:t>
                      </a:r>
                      <a:r>
                        <a:rPr lang="pt-BR" sz="1400" dirty="0">
                          <a:solidFill>
                            <a:schemeClr val="accent4"/>
                          </a:solidFill>
                        </a:rPr>
                        <a:t>(</a:t>
                      </a:r>
                      <a:r>
                        <a:rPr lang="pt-BR" sz="1400" dirty="0" err="1">
                          <a:solidFill>
                            <a:schemeClr val="accent4"/>
                          </a:solidFill>
                        </a:rPr>
                        <a:t>Ap</a:t>
                      </a:r>
                      <a:r>
                        <a:rPr lang="pt-BR" sz="1400" dirty="0">
                          <a:solidFill>
                            <a:schemeClr val="accent4"/>
                          </a:solidFill>
                        </a:rPr>
                        <a:t> 16.3)</a:t>
                      </a:r>
                    </a:p>
                  </a:txBody>
                  <a:tcPr anchor="ctr">
                    <a:noFill/>
                  </a:tcPr>
                </a:tc>
                <a:extLst>
                  <a:ext uri="{0D108BD9-81ED-4DB2-BD59-A6C34878D82A}">
                    <a16:rowId xmlns:a16="http://schemas.microsoft.com/office/drawing/2014/main" val="4262226129"/>
                  </a:ext>
                </a:extLst>
              </a:tr>
              <a:tr h="351712">
                <a:tc>
                  <a:txBody>
                    <a:bodyPr/>
                    <a:lstStyle/>
                    <a:p>
                      <a:r>
                        <a:rPr lang="pt-BR" sz="1400" dirty="0">
                          <a:solidFill>
                            <a:schemeClr val="tx1"/>
                          </a:solidFill>
                        </a:rPr>
                        <a:t>Piolhos</a:t>
                      </a:r>
                      <a:endParaRPr lang="pt-BR" sz="1400" dirty="0">
                        <a:solidFill>
                          <a:schemeClr val="accent4"/>
                        </a:solidFill>
                      </a:endParaRPr>
                    </a:p>
                  </a:txBody>
                  <a:tcPr anchor="c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400" dirty="0">
                          <a:solidFill>
                            <a:schemeClr val="tx1"/>
                          </a:solidFill>
                        </a:rPr>
                        <a:t>Rios e fontes de aguas </a:t>
                      </a:r>
                      <a:r>
                        <a:rPr lang="pt-BR" sz="1400" dirty="0">
                          <a:solidFill>
                            <a:schemeClr val="accent4"/>
                          </a:solidFill>
                        </a:rPr>
                        <a:t>(</a:t>
                      </a:r>
                      <a:r>
                        <a:rPr lang="pt-BR" sz="1400" dirty="0" err="1">
                          <a:solidFill>
                            <a:schemeClr val="accent4"/>
                          </a:solidFill>
                        </a:rPr>
                        <a:t>Ap</a:t>
                      </a:r>
                      <a:r>
                        <a:rPr lang="pt-BR" sz="1400" dirty="0">
                          <a:solidFill>
                            <a:schemeClr val="accent4"/>
                          </a:solidFill>
                        </a:rPr>
                        <a:t> 16.4)</a:t>
                      </a:r>
                    </a:p>
                  </a:txBody>
                  <a:tcPr anchor="ctr">
                    <a:noFill/>
                  </a:tcPr>
                </a:tc>
                <a:extLst>
                  <a:ext uri="{0D108BD9-81ED-4DB2-BD59-A6C34878D82A}">
                    <a16:rowId xmlns:a16="http://schemas.microsoft.com/office/drawing/2014/main" val="3285975756"/>
                  </a:ext>
                </a:extLst>
              </a:tr>
              <a:tr h="351712">
                <a:tc>
                  <a:txBody>
                    <a:bodyPr/>
                    <a:lstStyle/>
                    <a:p>
                      <a:r>
                        <a:rPr lang="pt-BR" sz="1400" dirty="0">
                          <a:solidFill>
                            <a:schemeClr val="tx1"/>
                          </a:solidFill>
                        </a:rPr>
                        <a:t>Moscas</a:t>
                      </a:r>
                      <a:endParaRPr lang="pt-BR" sz="1400" dirty="0">
                        <a:solidFill>
                          <a:schemeClr val="accent4"/>
                        </a:solidFill>
                      </a:endParaRPr>
                    </a:p>
                  </a:txBody>
                  <a:tcPr anchor="ctr">
                    <a:noFill/>
                  </a:tcPr>
                </a:tc>
                <a:tc>
                  <a:txBody>
                    <a:bodyPr/>
                    <a:lstStyle/>
                    <a:p>
                      <a:r>
                        <a:rPr lang="pt-BR" sz="1400" dirty="0">
                          <a:solidFill>
                            <a:schemeClr val="tx1"/>
                          </a:solidFill>
                        </a:rPr>
                        <a:t>Sol </a:t>
                      </a:r>
                      <a:r>
                        <a:rPr lang="pt-BR" sz="1400" dirty="0">
                          <a:solidFill>
                            <a:schemeClr val="accent4"/>
                          </a:solidFill>
                        </a:rPr>
                        <a:t>(</a:t>
                      </a:r>
                      <a:r>
                        <a:rPr lang="pt-BR" sz="1400" dirty="0" err="1">
                          <a:solidFill>
                            <a:schemeClr val="accent4"/>
                          </a:solidFill>
                        </a:rPr>
                        <a:t>Ap</a:t>
                      </a:r>
                      <a:r>
                        <a:rPr lang="pt-BR" sz="1400" dirty="0">
                          <a:solidFill>
                            <a:schemeClr val="accent4"/>
                          </a:solidFill>
                        </a:rPr>
                        <a:t> 16.8-9)</a:t>
                      </a:r>
                    </a:p>
                  </a:txBody>
                  <a:tcPr anchor="ctr">
                    <a:noFill/>
                  </a:tcPr>
                </a:tc>
                <a:extLst>
                  <a:ext uri="{0D108BD9-81ED-4DB2-BD59-A6C34878D82A}">
                    <a16:rowId xmlns:a16="http://schemas.microsoft.com/office/drawing/2014/main" val="1388920758"/>
                  </a:ext>
                </a:extLst>
              </a:tr>
              <a:tr h="351712">
                <a:tc>
                  <a:txBody>
                    <a:bodyPr/>
                    <a:lstStyle/>
                    <a:p>
                      <a:r>
                        <a:rPr lang="pt-BR" sz="1400" dirty="0">
                          <a:solidFill>
                            <a:schemeClr val="tx1"/>
                          </a:solidFill>
                        </a:rPr>
                        <a:t>Morte do gado</a:t>
                      </a:r>
                      <a:endParaRPr lang="pt-BR" sz="1400" dirty="0">
                        <a:solidFill>
                          <a:schemeClr val="accent4"/>
                        </a:solidFill>
                      </a:endParaRPr>
                    </a:p>
                  </a:txBody>
                  <a:tcPr anchor="ctr">
                    <a:noFill/>
                  </a:tcPr>
                </a:tc>
                <a:tc>
                  <a:txBody>
                    <a:bodyPr/>
                    <a:lstStyle/>
                    <a:p>
                      <a:r>
                        <a:rPr lang="pt-BR" sz="1400" dirty="0">
                          <a:solidFill>
                            <a:schemeClr val="tx1"/>
                          </a:solidFill>
                        </a:rPr>
                        <a:t>Escuridão sobre o trono da besta </a:t>
                      </a:r>
                      <a:r>
                        <a:rPr lang="pt-BR" sz="1400" dirty="0">
                          <a:solidFill>
                            <a:schemeClr val="accent4"/>
                          </a:solidFill>
                        </a:rPr>
                        <a:t>(</a:t>
                      </a:r>
                      <a:r>
                        <a:rPr lang="pt-BR" sz="1400" dirty="0" err="1">
                          <a:solidFill>
                            <a:schemeClr val="accent4"/>
                          </a:solidFill>
                        </a:rPr>
                        <a:t>Ap</a:t>
                      </a:r>
                      <a:r>
                        <a:rPr lang="pt-BR" sz="1400" dirty="0">
                          <a:solidFill>
                            <a:schemeClr val="accent4"/>
                          </a:solidFill>
                        </a:rPr>
                        <a:t> 16.10-11)</a:t>
                      </a:r>
                    </a:p>
                  </a:txBody>
                  <a:tcPr anchor="ctr">
                    <a:noFill/>
                  </a:tcPr>
                </a:tc>
                <a:extLst>
                  <a:ext uri="{0D108BD9-81ED-4DB2-BD59-A6C34878D82A}">
                    <a16:rowId xmlns:a16="http://schemas.microsoft.com/office/drawing/2014/main" val="3318172859"/>
                  </a:ext>
                </a:extLst>
              </a:tr>
              <a:tr h="351712">
                <a:tc>
                  <a:txBody>
                    <a:bodyPr/>
                    <a:lstStyle/>
                    <a:p>
                      <a:r>
                        <a:rPr lang="pt-BR" sz="1400" dirty="0">
                          <a:solidFill>
                            <a:schemeClr val="tx1"/>
                          </a:solidFill>
                        </a:rPr>
                        <a:t>Úlceras</a:t>
                      </a:r>
                      <a:endParaRPr lang="pt-BR" sz="1400" dirty="0">
                        <a:solidFill>
                          <a:schemeClr val="accent4"/>
                        </a:solidFill>
                      </a:endParaRPr>
                    </a:p>
                  </a:txBody>
                  <a:tcPr anchor="ctr">
                    <a:noFill/>
                  </a:tcPr>
                </a:tc>
                <a:tc>
                  <a:txBody>
                    <a:bodyPr/>
                    <a:lstStyle/>
                    <a:p>
                      <a:r>
                        <a:rPr lang="pt-BR" sz="1400" dirty="0">
                          <a:solidFill>
                            <a:schemeClr val="tx1"/>
                          </a:solidFill>
                        </a:rPr>
                        <a:t>O rio Eufrates  </a:t>
                      </a:r>
                      <a:r>
                        <a:rPr lang="pt-BR" sz="1400" dirty="0">
                          <a:solidFill>
                            <a:schemeClr val="accent4"/>
                          </a:solidFill>
                        </a:rPr>
                        <a:t>(</a:t>
                      </a:r>
                      <a:r>
                        <a:rPr lang="pt-BR" sz="1400" dirty="0" err="1">
                          <a:solidFill>
                            <a:schemeClr val="accent4"/>
                          </a:solidFill>
                        </a:rPr>
                        <a:t>Ap</a:t>
                      </a:r>
                      <a:r>
                        <a:rPr lang="pt-BR" sz="1400" dirty="0">
                          <a:solidFill>
                            <a:schemeClr val="accent4"/>
                          </a:solidFill>
                        </a:rPr>
                        <a:t> 16.12-16)</a:t>
                      </a:r>
                    </a:p>
                  </a:txBody>
                  <a:tcPr anchor="ctr">
                    <a:noFill/>
                  </a:tcPr>
                </a:tc>
                <a:extLst>
                  <a:ext uri="{0D108BD9-81ED-4DB2-BD59-A6C34878D82A}">
                    <a16:rowId xmlns:a16="http://schemas.microsoft.com/office/drawing/2014/main" val="560485624"/>
                  </a:ext>
                </a:extLst>
              </a:tr>
              <a:tr h="351712">
                <a:tc>
                  <a:txBody>
                    <a:bodyPr/>
                    <a:lstStyle/>
                    <a:p>
                      <a:r>
                        <a:rPr lang="pt-BR" sz="1400" dirty="0">
                          <a:solidFill>
                            <a:schemeClr val="tx1"/>
                          </a:solidFill>
                        </a:rPr>
                        <a:t>Saraivas</a:t>
                      </a:r>
                      <a:endParaRPr lang="pt-BR" sz="1400" dirty="0">
                        <a:solidFill>
                          <a:schemeClr val="accent4"/>
                        </a:solidFill>
                      </a:endParaRPr>
                    </a:p>
                  </a:txBody>
                  <a:tcPr anchor="ctr">
                    <a:noFill/>
                  </a:tcPr>
                </a:tc>
                <a:tc>
                  <a:txBody>
                    <a:bodyPr/>
                    <a:lstStyle/>
                    <a:p>
                      <a:r>
                        <a:rPr lang="pt-BR" sz="1400" dirty="0">
                          <a:solidFill>
                            <a:schemeClr val="tx1"/>
                          </a:solidFill>
                        </a:rPr>
                        <a:t>Uma grande voz: Esta feito! </a:t>
                      </a:r>
                      <a:r>
                        <a:rPr lang="pt-BR" sz="1400" dirty="0">
                          <a:solidFill>
                            <a:schemeClr val="accent4"/>
                          </a:solidFill>
                        </a:rPr>
                        <a:t>(</a:t>
                      </a:r>
                      <a:r>
                        <a:rPr lang="pt-BR" sz="1400" dirty="0" err="1">
                          <a:solidFill>
                            <a:schemeClr val="accent4"/>
                          </a:solidFill>
                        </a:rPr>
                        <a:t>Ap</a:t>
                      </a:r>
                      <a:r>
                        <a:rPr lang="pt-BR" sz="1400" dirty="0">
                          <a:solidFill>
                            <a:schemeClr val="accent4"/>
                          </a:solidFill>
                        </a:rPr>
                        <a:t> 16.17-21)</a:t>
                      </a:r>
                    </a:p>
                  </a:txBody>
                  <a:tcPr anchor="ctr">
                    <a:noFill/>
                  </a:tcPr>
                </a:tc>
                <a:extLst>
                  <a:ext uri="{0D108BD9-81ED-4DB2-BD59-A6C34878D82A}">
                    <a16:rowId xmlns:a16="http://schemas.microsoft.com/office/drawing/2014/main" val="1802604184"/>
                  </a:ext>
                </a:extLst>
              </a:tr>
              <a:tr h="351712">
                <a:tc>
                  <a:txBody>
                    <a:bodyPr/>
                    <a:lstStyle/>
                    <a:p>
                      <a:r>
                        <a:rPr lang="pt-BR" sz="1400" dirty="0">
                          <a:solidFill>
                            <a:schemeClr val="tx1"/>
                          </a:solidFill>
                        </a:rPr>
                        <a:t>Gafanhotos</a:t>
                      </a:r>
                    </a:p>
                  </a:txBody>
                  <a:tcPr anchor="ctr">
                    <a:noFill/>
                  </a:tcPr>
                </a:tc>
                <a:tc>
                  <a:txBody>
                    <a:bodyPr/>
                    <a:lstStyle/>
                    <a:p>
                      <a:endParaRPr lang="pt-BR" sz="1400" dirty="0">
                        <a:solidFill>
                          <a:schemeClr val="accent4"/>
                        </a:solidFill>
                      </a:endParaRPr>
                    </a:p>
                  </a:txBody>
                  <a:tcPr anchor="ctr">
                    <a:noFill/>
                  </a:tcPr>
                </a:tc>
                <a:extLst>
                  <a:ext uri="{0D108BD9-81ED-4DB2-BD59-A6C34878D82A}">
                    <a16:rowId xmlns:a16="http://schemas.microsoft.com/office/drawing/2014/main" val="2306387506"/>
                  </a:ext>
                </a:extLst>
              </a:tr>
              <a:tr h="351712">
                <a:tc>
                  <a:txBody>
                    <a:bodyPr/>
                    <a:lstStyle/>
                    <a:p>
                      <a:r>
                        <a:rPr lang="pt-BR" sz="1400" dirty="0">
                          <a:solidFill>
                            <a:schemeClr val="tx1"/>
                          </a:solidFill>
                        </a:rPr>
                        <a:t>Trevas</a:t>
                      </a:r>
                    </a:p>
                  </a:txBody>
                  <a:tcPr anchor="ctr">
                    <a:noFill/>
                  </a:tcPr>
                </a:tc>
                <a:tc>
                  <a:txBody>
                    <a:bodyPr/>
                    <a:lstStyle/>
                    <a:p>
                      <a:endParaRPr lang="pt-BR" sz="1400" dirty="0">
                        <a:solidFill>
                          <a:schemeClr val="accent4"/>
                        </a:solidFill>
                      </a:endParaRPr>
                    </a:p>
                  </a:txBody>
                  <a:tcPr anchor="ctr">
                    <a:noFill/>
                  </a:tcPr>
                </a:tc>
                <a:extLst>
                  <a:ext uri="{0D108BD9-81ED-4DB2-BD59-A6C34878D82A}">
                    <a16:rowId xmlns:a16="http://schemas.microsoft.com/office/drawing/2014/main" val="453630649"/>
                  </a:ext>
                </a:extLst>
              </a:tr>
              <a:tr h="351712">
                <a:tc>
                  <a:txBody>
                    <a:bodyPr/>
                    <a:lstStyle/>
                    <a:p>
                      <a:r>
                        <a:rPr lang="pt-BR" sz="1400" dirty="0">
                          <a:solidFill>
                            <a:schemeClr val="tx1"/>
                          </a:solidFill>
                        </a:rPr>
                        <a:t>Morte dos primogênitos</a:t>
                      </a:r>
                    </a:p>
                  </a:txBody>
                  <a:tcPr anchor="ctr">
                    <a:noFill/>
                  </a:tcPr>
                </a:tc>
                <a:tc>
                  <a:txBody>
                    <a:bodyPr/>
                    <a:lstStyle/>
                    <a:p>
                      <a:endParaRPr lang="pt-BR" sz="1400" dirty="0">
                        <a:solidFill>
                          <a:schemeClr val="accent4"/>
                        </a:solidFill>
                      </a:endParaRPr>
                    </a:p>
                  </a:txBody>
                  <a:tcPr anchor="ctr">
                    <a:noFill/>
                  </a:tcPr>
                </a:tc>
                <a:extLst>
                  <a:ext uri="{0D108BD9-81ED-4DB2-BD59-A6C34878D82A}">
                    <a16:rowId xmlns:a16="http://schemas.microsoft.com/office/drawing/2014/main" val="2785678834"/>
                  </a:ext>
                </a:extLst>
              </a:tr>
            </a:tbl>
          </a:graphicData>
        </a:graphic>
      </p:graphicFrame>
    </p:spTree>
    <p:extLst>
      <p:ext uri="{BB962C8B-B14F-4D97-AF65-F5344CB8AC3E}">
        <p14:creationId xmlns:p14="http://schemas.microsoft.com/office/powerpoint/2010/main" val="42605889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91BA60-2D32-3B4A-BEF1-B054C6AAF4ED}"/>
              </a:ext>
            </a:extLst>
          </p:cNvPr>
          <p:cNvSpPr>
            <a:spLocks noGrp="1"/>
          </p:cNvSpPr>
          <p:nvPr>
            <p:ph type="title"/>
          </p:nvPr>
        </p:nvSpPr>
        <p:spPr>
          <a:xfrm>
            <a:off x="9385739" y="365125"/>
            <a:ext cx="1968062" cy="486213"/>
          </a:xfrm>
        </p:spPr>
        <p:txBody>
          <a:bodyPr>
            <a:noAutofit/>
          </a:bodyPr>
          <a:lstStyle/>
          <a:p>
            <a:pPr algn="r"/>
            <a:r>
              <a:rPr lang="pt-BR" sz="2400" b="1" dirty="0">
                <a:solidFill>
                  <a:schemeClr val="tx1">
                    <a:lumMod val="50000"/>
                  </a:schemeClr>
                </a:solidFill>
                <a:latin typeface="Corbel" panose="020B0503020204020204" pitchFamily="34" charset="0"/>
              </a:rPr>
              <a:t>EPISÓDIO 07</a:t>
            </a:r>
          </a:p>
        </p:txBody>
      </p:sp>
      <p:sp>
        <p:nvSpPr>
          <p:cNvPr id="4" name="Título 1">
            <a:extLst>
              <a:ext uri="{FF2B5EF4-FFF2-40B4-BE49-F238E27FC236}">
                <a16:creationId xmlns:a16="http://schemas.microsoft.com/office/drawing/2014/main" id="{A9E26204-4935-2346-825D-49E3F87B3158}"/>
              </a:ext>
            </a:extLst>
          </p:cNvPr>
          <p:cNvSpPr txBox="1">
            <a:spLocks/>
          </p:cNvSpPr>
          <p:nvPr/>
        </p:nvSpPr>
        <p:spPr>
          <a:xfrm>
            <a:off x="640973" y="365124"/>
            <a:ext cx="7967450" cy="4862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2400" dirty="0">
                <a:solidFill>
                  <a:schemeClr val="accent4"/>
                </a:solidFill>
                <a:latin typeface="Corbel" panose="020B0503020204020204" pitchFamily="34" charset="0"/>
              </a:rPr>
              <a:t>OS JUÍZOS DE DEUS SOBRE UMA HUMANIDADE REBELDE</a:t>
            </a:r>
          </a:p>
        </p:txBody>
      </p:sp>
      <p:sp>
        <p:nvSpPr>
          <p:cNvPr id="7" name="CaixaDeTexto 6">
            <a:extLst>
              <a:ext uri="{FF2B5EF4-FFF2-40B4-BE49-F238E27FC236}">
                <a16:creationId xmlns:a16="http://schemas.microsoft.com/office/drawing/2014/main" id="{EC36425C-E504-4B4B-B164-C5D635198BEF}"/>
              </a:ext>
            </a:extLst>
          </p:cNvPr>
          <p:cNvSpPr txBox="1"/>
          <p:nvPr/>
        </p:nvSpPr>
        <p:spPr>
          <a:xfrm>
            <a:off x="8473966" y="6338986"/>
            <a:ext cx="2879834" cy="276999"/>
          </a:xfrm>
          <a:prstGeom prst="rect">
            <a:avLst/>
          </a:prstGeom>
          <a:noFill/>
        </p:spPr>
        <p:txBody>
          <a:bodyPr wrap="square" rtlCol="0">
            <a:spAutoFit/>
          </a:bodyPr>
          <a:lstStyle/>
          <a:p>
            <a:pPr algn="r"/>
            <a:r>
              <a:rPr lang="pt-BR" sz="1200" dirty="0">
                <a:solidFill>
                  <a:schemeClr val="accent3"/>
                </a:solidFill>
              </a:rPr>
              <a:t>PROFECIASDEAPOCALIPSE.COM.BR</a:t>
            </a:r>
          </a:p>
        </p:txBody>
      </p:sp>
      <p:sp>
        <p:nvSpPr>
          <p:cNvPr id="8" name="CaixaDeTexto 7">
            <a:extLst>
              <a:ext uri="{FF2B5EF4-FFF2-40B4-BE49-F238E27FC236}">
                <a16:creationId xmlns:a16="http://schemas.microsoft.com/office/drawing/2014/main" id="{019C25C0-60B6-EB4C-BCA7-EB9E75007281}"/>
              </a:ext>
            </a:extLst>
          </p:cNvPr>
          <p:cNvSpPr txBox="1"/>
          <p:nvPr/>
        </p:nvSpPr>
        <p:spPr>
          <a:xfrm>
            <a:off x="640973" y="6354376"/>
            <a:ext cx="2879834" cy="276999"/>
          </a:xfrm>
          <a:prstGeom prst="rect">
            <a:avLst/>
          </a:prstGeom>
          <a:noFill/>
        </p:spPr>
        <p:txBody>
          <a:bodyPr wrap="square" rtlCol="0">
            <a:spAutoFit/>
          </a:bodyPr>
          <a:lstStyle/>
          <a:p>
            <a:r>
              <a:rPr lang="pt-BR" sz="1200" dirty="0">
                <a:solidFill>
                  <a:schemeClr val="accent3"/>
                </a:solidFill>
              </a:rPr>
              <a:t>ESTUDOS NO LIVRO DE | APOCALIPSE</a:t>
            </a:r>
          </a:p>
        </p:txBody>
      </p:sp>
      <p:sp>
        <p:nvSpPr>
          <p:cNvPr id="3" name="Retângulo 2">
            <a:extLst>
              <a:ext uri="{FF2B5EF4-FFF2-40B4-BE49-F238E27FC236}">
                <a16:creationId xmlns:a16="http://schemas.microsoft.com/office/drawing/2014/main" id="{38633DCC-05ED-F147-98AE-6E884D79FADB}"/>
              </a:ext>
            </a:extLst>
          </p:cNvPr>
          <p:cNvSpPr/>
          <p:nvPr/>
        </p:nvSpPr>
        <p:spPr>
          <a:xfrm>
            <a:off x="670036" y="1202199"/>
            <a:ext cx="5169656" cy="4801314"/>
          </a:xfrm>
          <a:prstGeom prst="rect">
            <a:avLst/>
          </a:prstGeom>
        </p:spPr>
        <p:txBody>
          <a:bodyPr wrap="square">
            <a:spAutoFit/>
          </a:bodyPr>
          <a:lstStyle/>
          <a:p>
            <a:r>
              <a:rPr lang="pt-BR" baseline="30000" dirty="0"/>
              <a:t>1</a:t>
            </a:r>
            <a:r>
              <a:rPr lang="pt-BR" dirty="0"/>
              <a:t>Ouvi, vinda do </a:t>
            </a:r>
            <a:r>
              <a:rPr lang="pt-BR" dirty="0">
                <a:solidFill>
                  <a:schemeClr val="bg1"/>
                </a:solidFill>
                <a:highlight>
                  <a:srgbClr val="FFFF00"/>
                </a:highlight>
              </a:rPr>
              <a:t>santuário</a:t>
            </a:r>
            <a:r>
              <a:rPr lang="pt-BR" dirty="0"/>
              <a:t>, uma </a:t>
            </a:r>
            <a:r>
              <a:rPr lang="pt-BR" dirty="0">
                <a:solidFill>
                  <a:schemeClr val="bg1"/>
                </a:solidFill>
                <a:highlight>
                  <a:srgbClr val="FFFF00"/>
                </a:highlight>
              </a:rPr>
              <a:t>grande voz</a:t>
            </a:r>
            <a:r>
              <a:rPr lang="pt-BR" dirty="0"/>
              <a:t>, dizendo aos </a:t>
            </a:r>
            <a:r>
              <a:rPr lang="pt-BR" dirty="0">
                <a:solidFill>
                  <a:schemeClr val="bg1"/>
                </a:solidFill>
                <a:highlight>
                  <a:srgbClr val="FFFF00"/>
                </a:highlight>
              </a:rPr>
              <a:t>sete anjos</a:t>
            </a:r>
            <a:r>
              <a:rPr lang="pt-BR" dirty="0"/>
              <a:t>: Ide e derramai pela terra as </a:t>
            </a:r>
            <a:r>
              <a:rPr lang="pt-BR" dirty="0">
                <a:solidFill>
                  <a:schemeClr val="bg1"/>
                </a:solidFill>
                <a:highlight>
                  <a:srgbClr val="FFFF00"/>
                </a:highlight>
              </a:rPr>
              <a:t>sete taças </a:t>
            </a:r>
            <a:r>
              <a:rPr lang="pt-BR" dirty="0"/>
              <a:t>da </a:t>
            </a:r>
            <a:r>
              <a:rPr lang="pt-BR" dirty="0">
                <a:solidFill>
                  <a:schemeClr val="bg1"/>
                </a:solidFill>
                <a:highlight>
                  <a:srgbClr val="FFFF00"/>
                </a:highlight>
              </a:rPr>
              <a:t>cólera de Deus</a:t>
            </a:r>
            <a:r>
              <a:rPr lang="pt-BR" dirty="0"/>
              <a:t>.</a:t>
            </a:r>
            <a:br>
              <a:rPr lang="pt-BR" dirty="0"/>
            </a:br>
            <a:r>
              <a:rPr lang="pt-BR" baseline="30000" dirty="0"/>
              <a:t>2</a:t>
            </a:r>
            <a:r>
              <a:rPr lang="pt-BR" dirty="0"/>
              <a:t>Saiu, pois, o primeiro anjo e </a:t>
            </a:r>
            <a:r>
              <a:rPr lang="pt-BR" dirty="0">
                <a:solidFill>
                  <a:schemeClr val="bg1"/>
                </a:solidFill>
                <a:highlight>
                  <a:srgbClr val="FFFF00"/>
                </a:highlight>
              </a:rPr>
              <a:t>derramou a sua taça </a:t>
            </a:r>
            <a:r>
              <a:rPr lang="pt-BR" dirty="0"/>
              <a:t>pela terra, e, </a:t>
            </a:r>
            <a:r>
              <a:rPr lang="pt-BR" u="sng" dirty="0">
                <a:solidFill>
                  <a:schemeClr val="accent4"/>
                </a:solidFill>
              </a:rPr>
              <a:t>aos homens portadores da marca da besta e adoradores da sua imagem, sobrevieram </a:t>
            </a:r>
            <a:r>
              <a:rPr lang="pt-BR" u="sng" dirty="0">
                <a:solidFill>
                  <a:schemeClr val="bg1"/>
                </a:solidFill>
                <a:highlight>
                  <a:srgbClr val="FFFF00"/>
                </a:highlight>
              </a:rPr>
              <a:t>úlceras</a:t>
            </a:r>
            <a:r>
              <a:rPr lang="pt-BR" u="sng" dirty="0">
                <a:solidFill>
                  <a:schemeClr val="accent4"/>
                </a:solidFill>
              </a:rPr>
              <a:t> malignas e perniciosas</a:t>
            </a:r>
            <a:r>
              <a:rPr lang="pt-BR" dirty="0"/>
              <a:t>.</a:t>
            </a:r>
            <a:br>
              <a:rPr lang="pt-BR" dirty="0"/>
            </a:br>
            <a:r>
              <a:rPr lang="pt-BR" baseline="30000" dirty="0"/>
              <a:t>3</a:t>
            </a:r>
            <a:r>
              <a:rPr lang="pt-BR" dirty="0">
                <a:solidFill>
                  <a:schemeClr val="bg1"/>
                </a:solidFill>
                <a:highlight>
                  <a:srgbClr val="FFFF00"/>
                </a:highlight>
              </a:rPr>
              <a:t>Derramou o segundo a sua taça </a:t>
            </a:r>
            <a:r>
              <a:rPr lang="pt-BR" dirty="0"/>
              <a:t>no mar, e este se tornou em sangue como de morto, e morreu todo ser vivente que havia no mar.</a:t>
            </a:r>
            <a:br>
              <a:rPr lang="pt-BR" dirty="0"/>
            </a:br>
            <a:r>
              <a:rPr lang="pt-BR" baseline="30000" dirty="0"/>
              <a:t>4</a:t>
            </a:r>
            <a:r>
              <a:rPr lang="pt-BR" dirty="0">
                <a:solidFill>
                  <a:schemeClr val="bg1"/>
                </a:solidFill>
                <a:highlight>
                  <a:srgbClr val="FFFF00"/>
                </a:highlight>
              </a:rPr>
              <a:t>Derramou o terceiro a sua taça</a:t>
            </a:r>
            <a:r>
              <a:rPr lang="pt-BR" dirty="0"/>
              <a:t> nos rios e nas fontes das águas, e se tornaram em sangue.</a:t>
            </a:r>
            <a:br>
              <a:rPr lang="pt-BR" dirty="0"/>
            </a:br>
            <a:r>
              <a:rPr lang="pt-BR" baseline="30000" dirty="0"/>
              <a:t>5</a:t>
            </a:r>
            <a:r>
              <a:rPr lang="pt-BR" dirty="0"/>
              <a:t>Então, ouvi o anjo das águas dizendo: </a:t>
            </a:r>
            <a:r>
              <a:rPr lang="pt-BR" dirty="0">
                <a:solidFill>
                  <a:schemeClr val="bg1"/>
                </a:solidFill>
                <a:highlight>
                  <a:srgbClr val="FFFF00"/>
                </a:highlight>
              </a:rPr>
              <a:t>Tu és justo</a:t>
            </a:r>
            <a:r>
              <a:rPr lang="pt-BR" dirty="0"/>
              <a:t>, </a:t>
            </a:r>
            <a:r>
              <a:rPr lang="pt-BR" u="sng" dirty="0">
                <a:solidFill>
                  <a:schemeClr val="accent4"/>
                </a:solidFill>
              </a:rPr>
              <a:t>tu que és e que eras</a:t>
            </a:r>
            <a:r>
              <a:rPr lang="pt-BR" dirty="0"/>
              <a:t>, o Santo, pois julgaste estas coisas;</a:t>
            </a:r>
            <a:br>
              <a:rPr lang="pt-BR" dirty="0"/>
            </a:br>
            <a:r>
              <a:rPr lang="pt-BR" baseline="30000" dirty="0"/>
              <a:t>6</a:t>
            </a:r>
            <a:r>
              <a:rPr lang="pt-BR" dirty="0"/>
              <a:t>porquanto derramaram sangue de santos e de profetas, também sangue lhes tens dado a beber; são dignos disso.</a:t>
            </a:r>
            <a:endParaRPr lang="pt-BR" dirty="0">
              <a:effectLst/>
            </a:endParaRPr>
          </a:p>
        </p:txBody>
      </p:sp>
      <p:sp>
        <p:nvSpPr>
          <p:cNvPr id="5" name="Retângulo 4">
            <a:extLst>
              <a:ext uri="{FF2B5EF4-FFF2-40B4-BE49-F238E27FC236}">
                <a16:creationId xmlns:a16="http://schemas.microsoft.com/office/drawing/2014/main" id="{3A3B9CA7-2731-594D-B461-C36448B6C9CD}"/>
              </a:ext>
            </a:extLst>
          </p:cNvPr>
          <p:cNvSpPr/>
          <p:nvPr/>
        </p:nvSpPr>
        <p:spPr>
          <a:xfrm>
            <a:off x="6264164" y="1194504"/>
            <a:ext cx="5257800" cy="4493538"/>
          </a:xfrm>
          <a:prstGeom prst="rect">
            <a:avLst/>
          </a:prstGeom>
        </p:spPr>
        <p:txBody>
          <a:bodyPr wrap="square">
            <a:spAutoFit/>
          </a:bodyPr>
          <a:lstStyle/>
          <a:p>
            <a:r>
              <a:rPr lang="pt-BR" baseline="30000" dirty="0"/>
              <a:t>7</a:t>
            </a:r>
            <a:r>
              <a:rPr lang="pt-BR" u="sng" dirty="0">
                <a:solidFill>
                  <a:schemeClr val="accent4"/>
                </a:solidFill>
              </a:rPr>
              <a:t>Ouvi do altar que se dizia: Certamente, ó Senhor Deus</a:t>
            </a:r>
            <a:r>
              <a:rPr lang="pt-BR" dirty="0"/>
              <a:t>, </a:t>
            </a:r>
            <a:r>
              <a:rPr lang="pt-BR" dirty="0">
                <a:solidFill>
                  <a:schemeClr val="bg1"/>
                </a:solidFill>
                <a:highlight>
                  <a:srgbClr val="FFFF00"/>
                </a:highlight>
              </a:rPr>
              <a:t>Todo-Poderoso</a:t>
            </a:r>
            <a:r>
              <a:rPr lang="pt-BR" dirty="0"/>
              <a:t>, </a:t>
            </a:r>
            <a:r>
              <a:rPr lang="pt-BR" dirty="0">
                <a:solidFill>
                  <a:schemeClr val="bg1"/>
                </a:solidFill>
                <a:highlight>
                  <a:srgbClr val="FFFF00"/>
                </a:highlight>
              </a:rPr>
              <a:t>verdadeiros</a:t>
            </a:r>
            <a:r>
              <a:rPr lang="pt-BR" dirty="0"/>
              <a:t> e </a:t>
            </a:r>
            <a:r>
              <a:rPr lang="pt-BR" dirty="0">
                <a:solidFill>
                  <a:schemeClr val="bg1"/>
                </a:solidFill>
                <a:highlight>
                  <a:srgbClr val="FFFF00"/>
                </a:highlight>
              </a:rPr>
              <a:t>justos</a:t>
            </a:r>
            <a:r>
              <a:rPr lang="pt-BR" dirty="0"/>
              <a:t> são os teus juízos.</a:t>
            </a:r>
            <a:br>
              <a:rPr lang="pt-BR" dirty="0"/>
            </a:br>
            <a:r>
              <a:rPr lang="pt-BR" baseline="30000" dirty="0"/>
              <a:t>8</a:t>
            </a:r>
            <a:r>
              <a:rPr lang="pt-BR" dirty="0"/>
              <a:t>O quarto anjo </a:t>
            </a:r>
            <a:r>
              <a:rPr lang="pt-BR" dirty="0">
                <a:solidFill>
                  <a:schemeClr val="bg1"/>
                </a:solidFill>
                <a:highlight>
                  <a:srgbClr val="FFFF00"/>
                </a:highlight>
              </a:rPr>
              <a:t>derramou a sua taça </a:t>
            </a:r>
            <a:r>
              <a:rPr lang="pt-BR" dirty="0"/>
              <a:t>sobre o sol, e foi-lhe dado queimar os homens com fogo.</a:t>
            </a:r>
            <a:br>
              <a:rPr lang="pt-BR" dirty="0"/>
            </a:br>
            <a:r>
              <a:rPr lang="pt-BR" baseline="30000" dirty="0"/>
              <a:t>9</a:t>
            </a:r>
            <a:r>
              <a:rPr lang="pt-BR" dirty="0"/>
              <a:t>Com efeito, os homens se queimaram com o intenso calor, e </a:t>
            </a:r>
            <a:r>
              <a:rPr lang="pt-BR" dirty="0">
                <a:solidFill>
                  <a:schemeClr val="bg1"/>
                </a:solidFill>
                <a:highlight>
                  <a:srgbClr val="FFFF00"/>
                </a:highlight>
              </a:rPr>
              <a:t>blasfemaram o nome de De</a:t>
            </a:r>
            <a:r>
              <a:rPr lang="pt-BR" dirty="0"/>
              <a:t>us, que tem autoridade sobre estes flagelos, e </a:t>
            </a:r>
            <a:r>
              <a:rPr lang="pt-BR" dirty="0">
                <a:solidFill>
                  <a:schemeClr val="bg1"/>
                </a:solidFill>
                <a:highlight>
                  <a:srgbClr val="FFFF00"/>
                </a:highlight>
              </a:rPr>
              <a:t>nem se arrependeram</a:t>
            </a:r>
            <a:r>
              <a:rPr lang="pt-BR" dirty="0"/>
              <a:t> para lhe darem glória.</a:t>
            </a:r>
            <a:br>
              <a:rPr lang="pt-BR" dirty="0"/>
            </a:br>
            <a:r>
              <a:rPr lang="pt-BR" baseline="30000" dirty="0"/>
              <a:t>10</a:t>
            </a:r>
            <a:r>
              <a:rPr lang="pt-BR" dirty="0">
                <a:solidFill>
                  <a:schemeClr val="bg1"/>
                </a:solidFill>
                <a:highlight>
                  <a:srgbClr val="FFFF00"/>
                </a:highlight>
              </a:rPr>
              <a:t>Derramou o quinto a sua taça </a:t>
            </a:r>
            <a:r>
              <a:rPr lang="pt-BR" dirty="0"/>
              <a:t>sobre o trono da besta, cujo reino se tornou em trevas, e os homens remordiam a língua por causa da dor que sentiam</a:t>
            </a:r>
            <a:br>
              <a:rPr lang="pt-BR" dirty="0"/>
            </a:br>
            <a:r>
              <a:rPr lang="pt-BR" baseline="30000" dirty="0"/>
              <a:t>11</a:t>
            </a:r>
            <a:r>
              <a:rPr lang="pt-BR" dirty="0"/>
              <a:t>e </a:t>
            </a:r>
            <a:r>
              <a:rPr lang="pt-BR" dirty="0">
                <a:solidFill>
                  <a:schemeClr val="bg1"/>
                </a:solidFill>
                <a:highlight>
                  <a:srgbClr val="FFFF00"/>
                </a:highlight>
              </a:rPr>
              <a:t>blasfemaram o Deus do céu </a:t>
            </a:r>
            <a:r>
              <a:rPr lang="pt-BR" dirty="0"/>
              <a:t>por causa das angústias e das </a:t>
            </a:r>
            <a:r>
              <a:rPr lang="pt-BR" dirty="0">
                <a:solidFill>
                  <a:schemeClr val="bg1"/>
                </a:solidFill>
                <a:highlight>
                  <a:srgbClr val="FFFF00"/>
                </a:highlight>
              </a:rPr>
              <a:t>úlceras</a:t>
            </a:r>
            <a:r>
              <a:rPr lang="pt-BR" dirty="0"/>
              <a:t> que sofriam; e </a:t>
            </a:r>
            <a:r>
              <a:rPr lang="pt-BR" dirty="0">
                <a:solidFill>
                  <a:schemeClr val="bg1"/>
                </a:solidFill>
                <a:highlight>
                  <a:srgbClr val="FFFF00"/>
                </a:highlight>
              </a:rPr>
              <a:t>não se arrependeram</a:t>
            </a:r>
            <a:r>
              <a:rPr lang="pt-BR" dirty="0"/>
              <a:t> de suas obras.</a:t>
            </a:r>
            <a:br>
              <a:rPr lang="pt-BR" dirty="0"/>
            </a:br>
            <a:r>
              <a:rPr lang="pt-BR" sz="1600" dirty="0">
                <a:hlinkClick r:id="rId3">
                  <a:extLst>
                    <a:ext uri="{A12FA001-AC4F-418D-AE19-62706E023703}">
                      <ahyp:hlinkClr xmlns:ahyp="http://schemas.microsoft.com/office/drawing/2018/hyperlinkcolor" val="tx"/>
                    </a:ext>
                  </a:extLst>
                </a:hlinkClick>
              </a:rPr>
              <a:t>Apocalipse 16:1-11</a:t>
            </a:r>
            <a:endParaRPr lang="pt-BR" dirty="0"/>
          </a:p>
        </p:txBody>
      </p:sp>
      <p:sp>
        <p:nvSpPr>
          <p:cNvPr id="9" name="CaixaDeTexto 8">
            <a:extLst>
              <a:ext uri="{FF2B5EF4-FFF2-40B4-BE49-F238E27FC236}">
                <a16:creationId xmlns:a16="http://schemas.microsoft.com/office/drawing/2014/main" id="{BA2CA3A8-9BFB-CE47-9968-57B619EE50F5}"/>
              </a:ext>
            </a:extLst>
          </p:cNvPr>
          <p:cNvSpPr txBox="1"/>
          <p:nvPr/>
        </p:nvSpPr>
        <p:spPr>
          <a:xfrm>
            <a:off x="0" y="5268458"/>
            <a:ext cx="882477" cy="307777"/>
          </a:xfrm>
          <a:prstGeom prst="rect">
            <a:avLst/>
          </a:prstGeom>
          <a:noFill/>
        </p:spPr>
        <p:txBody>
          <a:bodyPr wrap="square" rtlCol="0">
            <a:spAutoFit/>
          </a:bodyPr>
          <a:lstStyle/>
          <a:p>
            <a:r>
              <a:rPr lang="pt-BR" sz="1400" dirty="0" err="1">
                <a:solidFill>
                  <a:schemeClr val="accent4"/>
                </a:solidFill>
              </a:rPr>
              <a:t>Ap</a:t>
            </a:r>
            <a:r>
              <a:rPr lang="pt-BR" sz="1400" dirty="0">
                <a:solidFill>
                  <a:schemeClr val="accent4"/>
                </a:solidFill>
              </a:rPr>
              <a:t> 6.10</a:t>
            </a:r>
          </a:p>
        </p:txBody>
      </p:sp>
      <p:sp>
        <p:nvSpPr>
          <p:cNvPr id="10" name="CaixaDeTexto 9">
            <a:extLst>
              <a:ext uri="{FF2B5EF4-FFF2-40B4-BE49-F238E27FC236}">
                <a16:creationId xmlns:a16="http://schemas.microsoft.com/office/drawing/2014/main" id="{ACF28FC8-4BD1-3249-9575-9B684ABE808B}"/>
              </a:ext>
            </a:extLst>
          </p:cNvPr>
          <p:cNvSpPr txBox="1"/>
          <p:nvPr/>
        </p:nvSpPr>
        <p:spPr>
          <a:xfrm>
            <a:off x="0" y="1784279"/>
            <a:ext cx="882477" cy="307777"/>
          </a:xfrm>
          <a:prstGeom prst="rect">
            <a:avLst/>
          </a:prstGeom>
          <a:noFill/>
        </p:spPr>
        <p:txBody>
          <a:bodyPr wrap="square" rtlCol="0">
            <a:spAutoFit/>
          </a:bodyPr>
          <a:lstStyle/>
          <a:p>
            <a:r>
              <a:rPr lang="pt-BR" sz="1400" dirty="0" err="1">
                <a:solidFill>
                  <a:schemeClr val="accent4"/>
                </a:solidFill>
              </a:rPr>
              <a:t>Ap</a:t>
            </a:r>
            <a:r>
              <a:rPr lang="pt-BR" sz="1400" dirty="0">
                <a:solidFill>
                  <a:schemeClr val="accent4"/>
                </a:solidFill>
              </a:rPr>
              <a:t> 7.1</a:t>
            </a:r>
          </a:p>
        </p:txBody>
      </p:sp>
      <p:sp>
        <p:nvSpPr>
          <p:cNvPr id="11" name="CaixaDeTexto 10">
            <a:extLst>
              <a:ext uri="{FF2B5EF4-FFF2-40B4-BE49-F238E27FC236}">
                <a16:creationId xmlns:a16="http://schemas.microsoft.com/office/drawing/2014/main" id="{2AE5AE9F-0E5D-F646-B38E-99DF536AAC7C}"/>
              </a:ext>
            </a:extLst>
          </p:cNvPr>
          <p:cNvSpPr txBox="1"/>
          <p:nvPr/>
        </p:nvSpPr>
        <p:spPr>
          <a:xfrm>
            <a:off x="-1" y="2364520"/>
            <a:ext cx="992778" cy="954107"/>
          </a:xfrm>
          <a:prstGeom prst="rect">
            <a:avLst/>
          </a:prstGeom>
          <a:noFill/>
        </p:spPr>
        <p:txBody>
          <a:bodyPr wrap="square" rtlCol="0">
            <a:spAutoFit/>
          </a:bodyPr>
          <a:lstStyle/>
          <a:p>
            <a:r>
              <a:rPr lang="pt-BR" sz="1400" dirty="0" err="1">
                <a:solidFill>
                  <a:schemeClr val="accent4"/>
                </a:solidFill>
              </a:rPr>
              <a:t>Ap</a:t>
            </a:r>
            <a:r>
              <a:rPr lang="pt-BR" sz="1400" dirty="0">
                <a:solidFill>
                  <a:schemeClr val="accent4"/>
                </a:solidFill>
              </a:rPr>
              <a:t> 7.3</a:t>
            </a:r>
            <a:br>
              <a:rPr lang="pt-BR" sz="1400" dirty="0">
                <a:solidFill>
                  <a:schemeClr val="accent4"/>
                </a:solidFill>
              </a:rPr>
            </a:br>
            <a:r>
              <a:rPr lang="pt-BR" sz="1400" dirty="0" err="1">
                <a:solidFill>
                  <a:schemeClr val="accent4"/>
                </a:solidFill>
              </a:rPr>
              <a:t>Ex</a:t>
            </a:r>
            <a:r>
              <a:rPr lang="pt-BR" sz="1400" dirty="0">
                <a:solidFill>
                  <a:schemeClr val="accent4"/>
                </a:solidFill>
              </a:rPr>
              <a:t> 9.10</a:t>
            </a:r>
            <a:br>
              <a:rPr lang="pt-BR" sz="1400" dirty="0">
                <a:solidFill>
                  <a:schemeClr val="accent4"/>
                </a:solidFill>
              </a:rPr>
            </a:br>
            <a:r>
              <a:rPr lang="pt-BR" sz="1400" dirty="0">
                <a:solidFill>
                  <a:schemeClr val="accent4"/>
                </a:solidFill>
              </a:rPr>
              <a:t>-11</a:t>
            </a:r>
            <a:br>
              <a:rPr lang="pt-BR" sz="1400" dirty="0">
                <a:solidFill>
                  <a:schemeClr val="accent4"/>
                </a:solidFill>
              </a:rPr>
            </a:br>
            <a:r>
              <a:rPr lang="pt-BR" sz="1400" dirty="0">
                <a:solidFill>
                  <a:schemeClr val="accent4"/>
                </a:solidFill>
              </a:rPr>
              <a:t>Jó 2.7</a:t>
            </a:r>
          </a:p>
        </p:txBody>
      </p:sp>
      <p:sp>
        <p:nvSpPr>
          <p:cNvPr id="12" name="CaixaDeTexto 11">
            <a:extLst>
              <a:ext uri="{FF2B5EF4-FFF2-40B4-BE49-F238E27FC236}">
                <a16:creationId xmlns:a16="http://schemas.microsoft.com/office/drawing/2014/main" id="{B4435E02-E00D-154F-ABB0-A2B738900196}"/>
              </a:ext>
            </a:extLst>
          </p:cNvPr>
          <p:cNvSpPr txBox="1"/>
          <p:nvPr/>
        </p:nvSpPr>
        <p:spPr>
          <a:xfrm>
            <a:off x="-13064" y="3399920"/>
            <a:ext cx="882477" cy="523220"/>
          </a:xfrm>
          <a:prstGeom prst="rect">
            <a:avLst/>
          </a:prstGeom>
          <a:noFill/>
        </p:spPr>
        <p:txBody>
          <a:bodyPr wrap="square" rtlCol="0">
            <a:spAutoFit/>
          </a:bodyPr>
          <a:lstStyle/>
          <a:p>
            <a:r>
              <a:rPr lang="pt-BR" sz="1400" dirty="0" err="1">
                <a:solidFill>
                  <a:schemeClr val="accent4"/>
                </a:solidFill>
              </a:rPr>
              <a:t>Ex</a:t>
            </a:r>
            <a:r>
              <a:rPr lang="pt-BR" sz="1400" dirty="0">
                <a:solidFill>
                  <a:schemeClr val="accent4"/>
                </a:solidFill>
              </a:rPr>
              <a:t> 7.17-21</a:t>
            </a:r>
          </a:p>
        </p:txBody>
      </p:sp>
      <p:sp>
        <p:nvSpPr>
          <p:cNvPr id="13" name="CaixaDeTexto 12">
            <a:extLst>
              <a:ext uri="{FF2B5EF4-FFF2-40B4-BE49-F238E27FC236}">
                <a16:creationId xmlns:a16="http://schemas.microsoft.com/office/drawing/2014/main" id="{384B9D72-6983-E949-B554-5D9A13118978}"/>
              </a:ext>
            </a:extLst>
          </p:cNvPr>
          <p:cNvSpPr txBox="1"/>
          <p:nvPr/>
        </p:nvSpPr>
        <p:spPr>
          <a:xfrm>
            <a:off x="11309523" y="1202199"/>
            <a:ext cx="882477" cy="307777"/>
          </a:xfrm>
          <a:prstGeom prst="rect">
            <a:avLst/>
          </a:prstGeom>
          <a:noFill/>
        </p:spPr>
        <p:txBody>
          <a:bodyPr wrap="square" rtlCol="0">
            <a:spAutoFit/>
          </a:bodyPr>
          <a:lstStyle/>
          <a:p>
            <a:r>
              <a:rPr lang="pt-BR" sz="1400" dirty="0" err="1">
                <a:solidFill>
                  <a:schemeClr val="accent4"/>
                </a:solidFill>
              </a:rPr>
              <a:t>Ap</a:t>
            </a:r>
            <a:r>
              <a:rPr lang="pt-BR" sz="1400" dirty="0">
                <a:solidFill>
                  <a:schemeClr val="accent4"/>
                </a:solidFill>
              </a:rPr>
              <a:t> 15.3</a:t>
            </a:r>
          </a:p>
        </p:txBody>
      </p:sp>
    </p:spTree>
    <p:extLst>
      <p:ext uri="{BB962C8B-B14F-4D97-AF65-F5344CB8AC3E}">
        <p14:creationId xmlns:p14="http://schemas.microsoft.com/office/powerpoint/2010/main" val="34533155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1" name="Picture 2">
            <a:extLst>
              <a:ext uri="{FF2B5EF4-FFF2-40B4-BE49-F238E27FC236}">
                <a16:creationId xmlns:a16="http://schemas.microsoft.com/office/drawing/2014/main" id="{3F2F209F-A05E-FE4B-B541-ECF362EA33F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9"/>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57698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0" name="Picture 2" descr="View of Babylon in 550 BCE. Ideal reconstruction of the great city of  Babylon seen from the Euphrates River looking at the temple complex of  Marduk with the Etemenanki, identified in the">
            <a:extLst>
              <a:ext uri="{FF2B5EF4-FFF2-40B4-BE49-F238E27FC236}">
                <a16:creationId xmlns:a16="http://schemas.microsoft.com/office/drawing/2014/main" id="{5C53CAF6-FB1C-0045-B92D-660D3EACA4C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084"/>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05023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91BA60-2D32-3B4A-BEF1-B054C6AAF4ED}"/>
              </a:ext>
            </a:extLst>
          </p:cNvPr>
          <p:cNvSpPr>
            <a:spLocks noGrp="1"/>
          </p:cNvSpPr>
          <p:nvPr>
            <p:ph type="title"/>
          </p:nvPr>
        </p:nvSpPr>
        <p:spPr>
          <a:xfrm>
            <a:off x="9385739" y="365125"/>
            <a:ext cx="1968062" cy="486213"/>
          </a:xfrm>
        </p:spPr>
        <p:txBody>
          <a:bodyPr>
            <a:noAutofit/>
          </a:bodyPr>
          <a:lstStyle/>
          <a:p>
            <a:pPr algn="r"/>
            <a:r>
              <a:rPr lang="pt-BR" sz="2400" b="1" dirty="0">
                <a:solidFill>
                  <a:schemeClr val="tx1">
                    <a:lumMod val="50000"/>
                  </a:schemeClr>
                </a:solidFill>
                <a:latin typeface="Corbel" panose="020B0503020204020204" pitchFamily="34" charset="0"/>
              </a:rPr>
              <a:t>EPISÓDIO 07</a:t>
            </a:r>
          </a:p>
        </p:txBody>
      </p:sp>
      <p:sp>
        <p:nvSpPr>
          <p:cNvPr id="4" name="Título 1">
            <a:extLst>
              <a:ext uri="{FF2B5EF4-FFF2-40B4-BE49-F238E27FC236}">
                <a16:creationId xmlns:a16="http://schemas.microsoft.com/office/drawing/2014/main" id="{A9E26204-4935-2346-825D-49E3F87B3158}"/>
              </a:ext>
            </a:extLst>
          </p:cNvPr>
          <p:cNvSpPr txBox="1">
            <a:spLocks/>
          </p:cNvSpPr>
          <p:nvPr/>
        </p:nvSpPr>
        <p:spPr>
          <a:xfrm>
            <a:off x="640973" y="365124"/>
            <a:ext cx="8124204" cy="4862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2400" dirty="0">
                <a:solidFill>
                  <a:schemeClr val="accent4"/>
                </a:solidFill>
                <a:latin typeface="Corbel" panose="020B0503020204020204" pitchFamily="34" charset="0"/>
              </a:rPr>
              <a:t>OS JUÍZOS DE DEUS SOBRE UMA HUMANIDADE REBELDE</a:t>
            </a:r>
          </a:p>
        </p:txBody>
      </p:sp>
      <p:sp>
        <p:nvSpPr>
          <p:cNvPr id="7" name="CaixaDeTexto 6">
            <a:extLst>
              <a:ext uri="{FF2B5EF4-FFF2-40B4-BE49-F238E27FC236}">
                <a16:creationId xmlns:a16="http://schemas.microsoft.com/office/drawing/2014/main" id="{EC36425C-E504-4B4B-B164-C5D635198BEF}"/>
              </a:ext>
            </a:extLst>
          </p:cNvPr>
          <p:cNvSpPr txBox="1"/>
          <p:nvPr/>
        </p:nvSpPr>
        <p:spPr>
          <a:xfrm>
            <a:off x="8473966" y="6338986"/>
            <a:ext cx="2879834" cy="276999"/>
          </a:xfrm>
          <a:prstGeom prst="rect">
            <a:avLst/>
          </a:prstGeom>
          <a:noFill/>
        </p:spPr>
        <p:txBody>
          <a:bodyPr wrap="square" rtlCol="0">
            <a:spAutoFit/>
          </a:bodyPr>
          <a:lstStyle/>
          <a:p>
            <a:pPr algn="r"/>
            <a:r>
              <a:rPr lang="pt-BR" sz="1200" dirty="0">
                <a:solidFill>
                  <a:schemeClr val="accent3"/>
                </a:solidFill>
              </a:rPr>
              <a:t>PROFECIASDEAPOCALIPSE.COM.BR</a:t>
            </a:r>
          </a:p>
        </p:txBody>
      </p:sp>
      <p:sp>
        <p:nvSpPr>
          <p:cNvPr id="8" name="CaixaDeTexto 7">
            <a:extLst>
              <a:ext uri="{FF2B5EF4-FFF2-40B4-BE49-F238E27FC236}">
                <a16:creationId xmlns:a16="http://schemas.microsoft.com/office/drawing/2014/main" id="{019C25C0-60B6-EB4C-BCA7-EB9E75007281}"/>
              </a:ext>
            </a:extLst>
          </p:cNvPr>
          <p:cNvSpPr txBox="1"/>
          <p:nvPr/>
        </p:nvSpPr>
        <p:spPr>
          <a:xfrm>
            <a:off x="640973" y="6354376"/>
            <a:ext cx="2879834" cy="276999"/>
          </a:xfrm>
          <a:prstGeom prst="rect">
            <a:avLst/>
          </a:prstGeom>
          <a:noFill/>
        </p:spPr>
        <p:txBody>
          <a:bodyPr wrap="square" rtlCol="0">
            <a:spAutoFit/>
          </a:bodyPr>
          <a:lstStyle/>
          <a:p>
            <a:r>
              <a:rPr lang="pt-BR" sz="1200" dirty="0">
                <a:solidFill>
                  <a:schemeClr val="accent3"/>
                </a:solidFill>
              </a:rPr>
              <a:t>ESTUDOS NO LIVRO DE | APOCALIPSE</a:t>
            </a:r>
          </a:p>
        </p:txBody>
      </p:sp>
      <p:sp>
        <p:nvSpPr>
          <p:cNvPr id="3" name="Retângulo 2">
            <a:extLst>
              <a:ext uri="{FF2B5EF4-FFF2-40B4-BE49-F238E27FC236}">
                <a16:creationId xmlns:a16="http://schemas.microsoft.com/office/drawing/2014/main" id="{38633DCC-05ED-F147-98AE-6E884D79FADB}"/>
              </a:ext>
            </a:extLst>
          </p:cNvPr>
          <p:cNvSpPr/>
          <p:nvPr/>
        </p:nvSpPr>
        <p:spPr>
          <a:xfrm>
            <a:off x="640973" y="999064"/>
            <a:ext cx="5169656" cy="5632311"/>
          </a:xfrm>
          <a:prstGeom prst="rect">
            <a:avLst/>
          </a:prstGeom>
        </p:spPr>
        <p:txBody>
          <a:bodyPr wrap="square">
            <a:spAutoFit/>
          </a:bodyPr>
          <a:lstStyle/>
          <a:p>
            <a:r>
              <a:rPr lang="pt-BR" baseline="30000" dirty="0"/>
              <a:t>12</a:t>
            </a:r>
            <a:r>
              <a:rPr lang="pt-BR" dirty="0">
                <a:solidFill>
                  <a:schemeClr val="bg1"/>
                </a:solidFill>
                <a:highlight>
                  <a:srgbClr val="FFFF00"/>
                </a:highlight>
              </a:rPr>
              <a:t>Derramou o sexto a sua taça </a:t>
            </a:r>
            <a:r>
              <a:rPr lang="pt-BR" dirty="0"/>
              <a:t>sobre o grande rio Eufrates, cujas águas secaram, </a:t>
            </a:r>
            <a:r>
              <a:rPr lang="pt-BR" u="sng" dirty="0">
                <a:solidFill>
                  <a:schemeClr val="accent4"/>
                </a:solidFill>
              </a:rPr>
              <a:t>para que se preparasse o caminho dos reis que vêm do lado do nascimento do sol</a:t>
            </a:r>
            <a:r>
              <a:rPr lang="pt-BR" dirty="0"/>
              <a:t>.</a:t>
            </a:r>
            <a:br>
              <a:rPr lang="pt-BR" dirty="0"/>
            </a:br>
            <a:r>
              <a:rPr lang="pt-BR" u="sng" baseline="30000" dirty="0">
                <a:solidFill>
                  <a:schemeClr val="accent4"/>
                </a:solidFill>
              </a:rPr>
              <a:t>13</a:t>
            </a:r>
            <a:r>
              <a:rPr lang="pt-BR" u="sng" dirty="0">
                <a:solidFill>
                  <a:schemeClr val="accent4"/>
                </a:solidFill>
              </a:rPr>
              <a:t>Então, vi sair da </a:t>
            </a:r>
            <a:r>
              <a:rPr lang="pt-BR" u="sng" dirty="0">
                <a:solidFill>
                  <a:schemeClr val="bg1"/>
                </a:solidFill>
                <a:highlight>
                  <a:srgbClr val="FFFF00"/>
                </a:highlight>
              </a:rPr>
              <a:t>boca</a:t>
            </a:r>
            <a:r>
              <a:rPr lang="pt-BR" u="sng" dirty="0">
                <a:solidFill>
                  <a:schemeClr val="accent4"/>
                </a:solidFill>
              </a:rPr>
              <a:t> do </a:t>
            </a:r>
            <a:r>
              <a:rPr lang="pt-BR" u="sng" dirty="0">
                <a:solidFill>
                  <a:schemeClr val="bg1"/>
                </a:solidFill>
                <a:highlight>
                  <a:srgbClr val="FFFF00"/>
                </a:highlight>
              </a:rPr>
              <a:t>dragão</a:t>
            </a:r>
            <a:r>
              <a:rPr lang="pt-BR" u="sng" dirty="0">
                <a:solidFill>
                  <a:schemeClr val="accent4"/>
                </a:solidFill>
              </a:rPr>
              <a:t>, da </a:t>
            </a:r>
            <a:r>
              <a:rPr lang="pt-BR" u="sng" dirty="0">
                <a:solidFill>
                  <a:schemeClr val="bg1"/>
                </a:solidFill>
                <a:highlight>
                  <a:srgbClr val="FFFF00"/>
                </a:highlight>
              </a:rPr>
              <a:t>boca</a:t>
            </a:r>
            <a:r>
              <a:rPr lang="pt-BR" u="sng" dirty="0">
                <a:solidFill>
                  <a:schemeClr val="accent4"/>
                </a:solidFill>
              </a:rPr>
              <a:t> da </a:t>
            </a:r>
            <a:r>
              <a:rPr lang="pt-BR" u="sng" dirty="0">
                <a:solidFill>
                  <a:schemeClr val="bg1"/>
                </a:solidFill>
                <a:highlight>
                  <a:srgbClr val="FFFF00"/>
                </a:highlight>
              </a:rPr>
              <a:t>besta</a:t>
            </a:r>
            <a:r>
              <a:rPr lang="pt-BR" u="sng" dirty="0">
                <a:solidFill>
                  <a:schemeClr val="accent4"/>
                </a:solidFill>
              </a:rPr>
              <a:t> e da </a:t>
            </a:r>
            <a:r>
              <a:rPr lang="pt-BR" u="sng" dirty="0">
                <a:solidFill>
                  <a:schemeClr val="bg1"/>
                </a:solidFill>
                <a:highlight>
                  <a:srgbClr val="FFFF00"/>
                </a:highlight>
              </a:rPr>
              <a:t>boca</a:t>
            </a:r>
            <a:r>
              <a:rPr lang="pt-BR" u="sng" dirty="0">
                <a:solidFill>
                  <a:schemeClr val="accent4"/>
                </a:solidFill>
              </a:rPr>
              <a:t> do </a:t>
            </a:r>
            <a:r>
              <a:rPr lang="pt-BR" u="sng" dirty="0">
                <a:solidFill>
                  <a:schemeClr val="accent2"/>
                </a:solidFill>
              </a:rPr>
              <a:t>falso </a:t>
            </a:r>
            <a:r>
              <a:rPr lang="pt-BR" u="sng" dirty="0">
                <a:solidFill>
                  <a:schemeClr val="bg1"/>
                </a:solidFill>
                <a:highlight>
                  <a:srgbClr val="FFFF00"/>
                </a:highlight>
              </a:rPr>
              <a:t>profeta</a:t>
            </a:r>
            <a:r>
              <a:rPr lang="pt-BR" u="sng" dirty="0">
                <a:solidFill>
                  <a:schemeClr val="accent2"/>
                </a:solidFill>
              </a:rPr>
              <a:t> três espíritos imundos </a:t>
            </a:r>
            <a:r>
              <a:rPr lang="pt-BR" u="sng" dirty="0">
                <a:solidFill>
                  <a:schemeClr val="accent4"/>
                </a:solidFill>
              </a:rPr>
              <a:t>semelhantes a rãs;</a:t>
            </a:r>
            <a:br>
              <a:rPr lang="pt-BR" u="sng" dirty="0">
                <a:solidFill>
                  <a:schemeClr val="accent4"/>
                </a:solidFill>
              </a:rPr>
            </a:br>
            <a:r>
              <a:rPr lang="pt-BR" u="sng" baseline="30000" dirty="0">
                <a:solidFill>
                  <a:schemeClr val="accent4"/>
                </a:solidFill>
              </a:rPr>
              <a:t>14</a:t>
            </a:r>
            <a:r>
              <a:rPr lang="pt-BR" u="sng" dirty="0">
                <a:solidFill>
                  <a:schemeClr val="accent4"/>
                </a:solidFill>
              </a:rPr>
              <a:t>porque eles são </a:t>
            </a:r>
            <a:r>
              <a:rPr lang="pt-BR" u="sng" dirty="0">
                <a:solidFill>
                  <a:schemeClr val="accent2"/>
                </a:solidFill>
              </a:rPr>
              <a:t>espíritos de demônios, operadores de sinais</a:t>
            </a:r>
            <a:r>
              <a:rPr lang="pt-BR" u="sng" dirty="0">
                <a:solidFill>
                  <a:schemeClr val="accent4"/>
                </a:solidFill>
              </a:rPr>
              <a:t>, e se dirigem aos reis do mundo inteiro com o fim de ajuntá-los para a peleja do grande Dia do </a:t>
            </a:r>
            <a:r>
              <a:rPr lang="pt-BR" u="sng" dirty="0">
                <a:solidFill>
                  <a:schemeClr val="bg1"/>
                </a:solidFill>
                <a:highlight>
                  <a:srgbClr val="FFFF00"/>
                </a:highlight>
              </a:rPr>
              <a:t>Deus Todo-Poderoso</a:t>
            </a:r>
            <a:r>
              <a:rPr lang="pt-BR" dirty="0"/>
              <a:t>.</a:t>
            </a:r>
            <a:br>
              <a:rPr lang="pt-BR" dirty="0"/>
            </a:br>
            <a:r>
              <a:rPr lang="pt-BR" baseline="30000" dirty="0"/>
              <a:t>15</a:t>
            </a:r>
            <a:r>
              <a:rPr lang="pt-BR" dirty="0"/>
              <a:t>(Eis que venho como vem o ladrão. Bem-aventurado aquele que vigia e guarda as suas vestes, para que não ande nu, e não se veja a sua vergonha.)</a:t>
            </a:r>
            <a:br>
              <a:rPr lang="pt-BR" dirty="0"/>
            </a:br>
            <a:r>
              <a:rPr lang="pt-BR" baseline="30000" dirty="0"/>
              <a:t>16</a:t>
            </a:r>
            <a:r>
              <a:rPr lang="pt-BR" u="sng" dirty="0">
                <a:solidFill>
                  <a:schemeClr val="accent4"/>
                </a:solidFill>
              </a:rPr>
              <a:t>Então, os ajuntaram no lugar que em hebraico se chama </a:t>
            </a:r>
            <a:r>
              <a:rPr lang="pt-BR" u="sng" dirty="0" err="1">
                <a:solidFill>
                  <a:schemeClr val="accent4"/>
                </a:solidFill>
              </a:rPr>
              <a:t>Armagedom</a:t>
            </a:r>
            <a:r>
              <a:rPr lang="pt-BR" dirty="0"/>
              <a:t>.</a:t>
            </a:r>
            <a:br>
              <a:rPr lang="pt-BR" dirty="0"/>
            </a:br>
            <a:r>
              <a:rPr lang="pt-BR" baseline="30000" dirty="0"/>
              <a:t>17</a:t>
            </a:r>
            <a:r>
              <a:rPr lang="pt-BR" dirty="0"/>
              <a:t>Então, </a:t>
            </a:r>
            <a:r>
              <a:rPr lang="pt-BR" dirty="0">
                <a:solidFill>
                  <a:schemeClr val="bg1"/>
                </a:solidFill>
                <a:highlight>
                  <a:srgbClr val="FFFF00"/>
                </a:highlight>
              </a:rPr>
              <a:t>derramou o sétimo anjo a sua taça </a:t>
            </a:r>
            <a:r>
              <a:rPr lang="pt-BR" dirty="0"/>
              <a:t>pelo ar, e saiu </a:t>
            </a:r>
            <a:r>
              <a:rPr lang="pt-BR" dirty="0">
                <a:solidFill>
                  <a:schemeClr val="bg1"/>
                </a:solidFill>
                <a:highlight>
                  <a:srgbClr val="FFFF00"/>
                </a:highlight>
              </a:rPr>
              <a:t>grande voz </a:t>
            </a:r>
            <a:r>
              <a:rPr lang="pt-BR" dirty="0"/>
              <a:t>do </a:t>
            </a:r>
            <a:r>
              <a:rPr lang="pt-BR" dirty="0">
                <a:solidFill>
                  <a:schemeClr val="bg1"/>
                </a:solidFill>
                <a:highlight>
                  <a:srgbClr val="FFFF00"/>
                </a:highlight>
              </a:rPr>
              <a:t>santuário</a:t>
            </a:r>
            <a:r>
              <a:rPr lang="pt-BR" dirty="0"/>
              <a:t>, do lado do trono, dizendo: </a:t>
            </a:r>
            <a:r>
              <a:rPr lang="pt-BR" u="sng" dirty="0">
                <a:solidFill>
                  <a:schemeClr val="accent4"/>
                </a:solidFill>
              </a:rPr>
              <a:t>Feito está!</a:t>
            </a:r>
            <a:br>
              <a:rPr lang="pt-BR" u="sng" dirty="0">
                <a:solidFill>
                  <a:schemeClr val="accent4"/>
                </a:solidFill>
              </a:rPr>
            </a:br>
            <a:endParaRPr lang="pt-BR" u="sng" dirty="0">
              <a:solidFill>
                <a:schemeClr val="accent4"/>
              </a:solidFill>
              <a:effectLst/>
            </a:endParaRPr>
          </a:p>
        </p:txBody>
      </p:sp>
      <p:sp>
        <p:nvSpPr>
          <p:cNvPr id="6" name="Retângulo 5">
            <a:extLst>
              <a:ext uri="{FF2B5EF4-FFF2-40B4-BE49-F238E27FC236}">
                <a16:creationId xmlns:a16="http://schemas.microsoft.com/office/drawing/2014/main" id="{274D8AFA-4C64-554C-8498-CBF566DE28DB}"/>
              </a:ext>
            </a:extLst>
          </p:cNvPr>
          <p:cNvSpPr/>
          <p:nvPr/>
        </p:nvSpPr>
        <p:spPr>
          <a:xfrm>
            <a:off x="6109854" y="999064"/>
            <a:ext cx="5243946" cy="4462760"/>
          </a:xfrm>
          <a:prstGeom prst="rect">
            <a:avLst/>
          </a:prstGeom>
        </p:spPr>
        <p:txBody>
          <a:bodyPr wrap="square">
            <a:spAutoFit/>
          </a:bodyPr>
          <a:lstStyle/>
          <a:p>
            <a:r>
              <a:rPr lang="pt-BR" baseline="30000" dirty="0"/>
              <a:t>18</a:t>
            </a:r>
            <a:r>
              <a:rPr lang="pt-BR" dirty="0"/>
              <a:t>E sobrevieram relâmpagos, vozes e trovões, e ocorreu grande </a:t>
            </a:r>
            <a:r>
              <a:rPr lang="pt-BR" dirty="0">
                <a:solidFill>
                  <a:schemeClr val="bg1"/>
                </a:solidFill>
                <a:highlight>
                  <a:srgbClr val="FFFF00"/>
                </a:highlight>
              </a:rPr>
              <a:t>terremoto</a:t>
            </a:r>
            <a:r>
              <a:rPr lang="pt-BR" dirty="0"/>
              <a:t>, como nunca houve igual desde que há gente sobre a terra; tal foi o </a:t>
            </a:r>
            <a:r>
              <a:rPr lang="pt-BR" dirty="0">
                <a:solidFill>
                  <a:schemeClr val="bg1"/>
                </a:solidFill>
                <a:highlight>
                  <a:srgbClr val="FFFF00"/>
                </a:highlight>
              </a:rPr>
              <a:t>terremoto</a:t>
            </a:r>
            <a:r>
              <a:rPr lang="pt-BR" dirty="0"/>
              <a:t>, forte e grande.</a:t>
            </a:r>
            <a:br>
              <a:rPr lang="pt-BR" dirty="0"/>
            </a:br>
            <a:r>
              <a:rPr lang="pt-BR" baseline="30000" dirty="0"/>
              <a:t>19</a:t>
            </a:r>
            <a:r>
              <a:rPr lang="pt-BR" dirty="0"/>
              <a:t>E a </a:t>
            </a:r>
            <a:r>
              <a:rPr lang="pt-BR" u="sng" dirty="0">
                <a:solidFill>
                  <a:schemeClr val="accent4"/>
                </a:solidFill>
              </a:rPr>
              <a:t>grande cidade se dividiu em três partes</a:t>
            </a:r>
            <a:r>
              <a:rPr lang="pt-BR" dirty="0"/>
              <a:t>, e caíram as cidades das nações. E lembrou-se Deus da grande </a:t>
            </a:r>
            <a:r>
              <a:rPr lang="pt-BR" dirty="0">
                <a:solidFill>
                  <a:schemeClr val="bg1"/>
                </a:solidFill>
                <a:highlight>
                  <a:srgbClr val="FFFF00"/>
                </a:highlight>
              </a:rPr>
              <a:t>Babilônia</a:t>
            </a:r>
            <a:r>
              <a:rPr lang="pt-BR" dirty="0"/>
              <a:t> para dar-lhe o cálice do vinho do </a:t>
            </a:r>
            <a:r>
              <a:rPr lang="pt-BR" dirty="0">
                <a:solidFill>
                  <a:schemeClr val="bg1"/>
                </a:solidFill>
                <a:highlight>
                  <a:srgbClr val="FFFF00"/>
                </a:highlight>
              </a:rPr>
              <a:t>furor da sua ira</a:t>
            </a:r>
            <a:r>
              <a:rPr lang="pt-BR" dirty="0"/>
              <a:t>.</a:t>
            </a:r>
            <a:br>
              <a:rPr lang="pt-BR" dirty="0"/>
            </a:br>
            <a:r>
              <a:rPr lang="pt-BR" baseline="30000" dirty="0"/>
              <a:t>20</a:t>
            </a:r>
            <a:r>
              <a:rPr lang="pt-BR" u="sng" dirty="0">
                <a:solidFill>
                  <a:schemeClr val="accent4"/>
                </a:solidFill>
              </a:rPr>
              <a:t>Todas as ilhas fugiram, e os montes não foram achados</a:t>
            </a:r>
            <a:r>
              <a:rPr lang="pt-BR" dirty="0"/>
              <a:t>;</a:t>
            </a:r>
            <a:br>
              <a:rPr lang="pt-BR" dirty="0"/>
            </a:br>
            <a:r>
              <a:rPr lang="pt-BR" baseline="30000" dirty="0"/>
              <a:t>21</a:t>
            </a:r>
            <a:r>
              <a:rPr lang="pt-BR" dirty="0"/>
              <a:t>também desabou do céu sobre os homens grande saraivada, com pedras que pesavam cerca de um talento; e, por causa do flagelo da chuva de pedras, os homens </a:t>
            </a:r>
            <a:r>
              <a:rPr lang="pt-BR" dirty="0">
                <a:solidFill>
                  <a:schemeClr val="bg1"/>
                </a:solidFill>
                <a:highlight>
                  <a:srgbClr val="FFFF00"/>
                </a:highlight>
              </a:rPr>
              <a:t>blasfemaram de Deus</a:t>
            </a:r>
            <a:r>
              <a:rPr lang="pt-BR" dirty="0"/>
              <a:t>, porquanto o seu flagelo era </a:t>
            </a:r>
            <a:r>
              <a:rPr lang="pt-BR" u="sng" dirty="0">
                <a:solidFill>
                  <a:schemeClr val="accent4"/>
                </a:solidFill>
              </a:rPr>
              <a:t>sobremodo grande</a:t>
            </a:r>
            <a:r>
              <a:rPr lang="pt-BR" dirty="0"/>
              <a:t>.</a:t>
            </a:r>
            <a:br>
              <a:rPr lang="pt-BR" dirty="0"/>
            </a:br>
            <a:r>
              <a:rPr lang="pt-BR" sz="1400" dirty="0">
                <a:hlinkClick r:id="rId3">
                  <a:extLst>
                    <a:ext uri="{A12FA001-AC4F-418D-AE19-62706E023703}">
                      <ahyp:hlinkClr xmlns:ahyp="http://schemas.microsoft.com/office/drawing/2018/hyperlinkcolor" val="tx"/>
                    </a:ext>
                  </a:extLst>
                </a:hlinkClick>
              </a:rPr>
              <a:t>Apocalipse 16:12-21</a:t>
            </a:r>
            <a:endParaRPr lang="pt-BR" dirty="0"/>
          </a:p>
        </p:txBody>
      </p:sp>
      <p:sp>
        <p:nvSpPr>
          <p:cNvPr id="9" name="CaixaDeTexto 8">
            <a:extLst>
              <a:ext uri="{FF2B5EF4-FFF2-40B4-BE49-F238E27FC236}">
                <a16:creationId xmlns:a16="http://schemas.microsoft.com/office/drawing/2014/main" id="{F70E657B-79B7-1E42-B5C7-66AEBEAC42DC}"/>
              </a:ext>
            </a:extLst>
          </p:cNvPr>
          <p:cNvSpPr txBox="1"/>
          <p:nvPr/>
        </p:nvSpPr>
        <p:spPr>
          <a:xfrm>
            <a:off x="-42040" y="641713"/>
            <a:ext cx="882477" cy="2031325"/>
          </a:xfrm>
          <a:prstGeom prst="rect">
            <a:avLst/>
          </a:prstGeom>
          <a:noFill/>
        </p:spPr>
        <p:txBody>
          <a:bodyPr wrap="square" rtlCol="0">
            <a:spAutoFit/>
          </a:bodyPr>
          <a:lstStyle/>
          <a:p>
            <a:r>
              <a:rPr lang="pt-BR" sz="1400" dirty="0" err="1">
                <a:solidFill>
                  <a:schemeClr val="accent4"/>
                </a:solidFill>
              </a:rPr>
              <a:t>Ex</a:t>
            </a:r>
            <a:r>
              <a:rPr lang="pt-BR" sz="1400" dirty="0">
                <a:solidFill>
                  <a:schemeClr val="accent4"/>
                </a:solidFill>
              </a:rPr>
              <a:t> 14.21-22</a:t>
            </a:r>
            <a:br>
              <a:rPr lang="pt-BR" sz="1400" dirty="0">
                <a:solidFill>
                  <a:schemeClr val="accent4"/>
                </a:solidFill>
              </a:rPr>
            </a:br>
            <a:r>
              <a:rPr lang="pt-BR" sz="1400" dirty="0" err="1">
                <a:solidFill>
                  <a:schemeClr val="accent4"/>
                </a:solidFill>
              </a:rPr>
              <a:t>Js</a:t>
            </a:r>
            <a:r>
              <a:rPr lang="pt-BR" sz="1400" dirty="0">
                <a:solidFill>
                  <a:schemeClr val="accent4"/>
                </a:solidFill>
              </a:rPr>
              <a:t> 3.14-17</a:t>
            </a:r>
            <a:br>
              <a:rPr lang="pt-BR" sz="1400" dirty="0">
                <a:solidFill>
                  <a:schemeClr val="accent4"/>
                </a:solidFill>
              </a:rPr>
            </a:br>
            <a:r>
              <a:rPr lang="pt-BR" sz="1400" dirty="0">
                <a:solidFill>
                  <a:schemeClr val="accent4"/>
                </a:solidFill>
              </a:rPr>
              <a:t>Jr 51.36</a:t>
            </a:r>
            <a:br>
              <a:rPr lang="pt-BR" sz="1400" dirty="0">
                <a:solidFill>
                  <a:schemeClr val="accent4"/>
                </a:solidFill>
              </a:rPr>
            </a:br>
            <a:r>
              <a:rPr lang="pt-BR" sz="1400" dirty="0" err="1">
                <a:solidFill>
                  <a:schemeClr val="accent4"/>
                </a:solidFill>
              </a:rPr>
              <a:t>Is</a:t>
            </a:r>
            <a:r>
              <a:rPr lang="pt-BR" sz="1400" dirty="0">
                <a:solidFill>
                  <a:schemeClr val="accent4"/>
                </a:solidFill>
              </a:rPr>
              <a:t> 44.26-28;45.1-5</a:t>
            </a:r>
            <a:br>
              <a:rPr lang="pt-BR" sz="1400" dirty="0">
                <a:solidFill>
                  <a:schemeClr val="accent4"/>
                </a:solidFill>
              </a:rPr>
            </a:br>
            <a:r>
              <a:rPr lang="pt-BR" sz="1400" dirty="0" err="1">
                <a:solidFill>
                  <a:schemeClr val="accent4"/>
                </a:solidFill>
              </a:rPr>
              <a:t>Dn</a:t>
            </a:r>
            <a:r>
              <a:rPr lang="pt-BR" sz="1400" dirty="0">
                <a:solidFill>
                  <a:schemeClr val="accent4"/>
                </a:solidFill>
              </a:rPr>
              <a:t> 5</a:t>
            </a:r>
            <a:br>
              <a:rPr lang="pt-BR" sz="1400" dirty="0">
                <a:solidFill>
                  <a:schemeClr val="accent4"/>
                </a:solidFill>
              </a:rPr>
            </a:br>
            <a:r>
              <a:rPr lang="pt-BR" sz="1400" dirty="0" err="1">
                <a:solidFill>
                  <a:schemeClr val="accent4"/>
                </a:solidFill>
              </a:rPr>
              <a:t>Mt</a:t>
            </a:r>
            <a:r>
              <a:rPr lang="pt-BR" sz="1400" dirty="0">
                <a:solidFill>
                  <a:schemeClr val="accent4"/>
                </a:solidFill>
              </a:rPr>
              <a:t> 24.27</a:t>
            </a:r>
          </a:p>
        </p:txBody>
      </p:sp>
      <p:sp>
        <p:nvSpPr>
          <p:cNvPr id="10" name="CaixaDeTexto 9">
            <a:extLst>
              <a:ext uri="{FF2B5EF4-FFF2-40B4-BE49-F238E27FC236}">
                <a16:creationId xmlns:a16="http://schemas.microsoft.com/office/drawing/2014/main" id="{A4DFDE89-9E7E-944C-813B-3C3A09552F18}"/>
              </a:ext>
            </a:extLst>
          </p:cNvPr>
          <p:cNvSpPr txBox="1"/>
          <p:nvPr/>
        </p:nvSpPr>
        <p:spPr>
          <a:xfrm>
            <a:off x="-52550" y="2744694"/>
            <a:ext cx="882477" cy="954107"/>
          </a:xfrm>
          <a:prstGeom prst="rect">
            <a:avLst/>
          </a:prstGeom>
          <a:noFill/>
        </p:spPr>
        <p:txBody>
          <a:bodyPr wrap="square" rtlCol="0">
            <a:spAutoFit/>
          </a:bodyPr>
          <a:lstStyle/>
          <a:p>
            <a:r>
              <a:rPr lang="pt-BR" sz="1400" dirty="0" err="1">
                <a:solidFill>
                  <a:schemeClr val="accent4"/>
                </a:solidFill>
              </a:rPr>
              <a:t>Ex</a:t>
            </a:r>
            <a:r>
              <a:rPr lang="pt-BR" sz="1400" dirty="0">
                <a:solidFill>
                  <a:schemeClr val="accent4"/>
                </a:solidFill>
              </a:rPr>
              <a:t> 8.1-15</a:t>
            </a:r>
            <a:br>
              <a:rPr lang="pt-BR" sz="1400" dirty="0">
                <a:solidFill>
                  <a:schemeClr val="accent4"/>
                </a:solidFill>
              </a:rPr>
            </a:br>
            <a:r>
              <a:rPr lang="pt-BR" sz="1400" dirty="0" err="1">
                <a:solidFill>
                  <a:schemeClr val="accent4"/>
                </a:solidFill>
              </a:rPr>
              <a:t>Ap</a:t>
            </a:r>
            <a:r>
              <a:rPr lang="pt-BR" sz="1400" dirty="0">
                <a:solidFill>
                  <a:schemeClr val="accent4"/>
                </a:solidFill>
              </a:rPr>
              <a:t> 13.13</a:t>
            </a:r>
            <a:br>
              <a:rPr lang="pt-BR" sz="1400" dirty="0">
                <a:solidFill>
                  <a:schemeClr val="accent4"/>
                </a:solidFill>
              </a:rPr>
            </a:br>
            <a:r>
              <a:rPr lang="pt-BR" sz="1400" dirty="0" err="1">
                <a:solidFill>
                  <a:schemeClr val="accent4"/>
                </a:solidFill>
              </a:rPr>
              <a:t>Mt</a:t>
            </a:r>
            <a:r>
              <a:rPr lang="pt-BR" sz="1400" dirty="0">
                <a:solidFill>
                  <a:schemeClr val="accent4"/>
                </a:solidFill>
              </a:rPr>
              <a:t> 24.23-26</a:t>
            </a:r>
          </a:p>
        </p:txBody>
      </p:sp>
      <p:sp>
        <p:nvSpPr>
          <p:cNvPr id="11" name="CaixaDeTexto 10">
            <a:extLst>
              <a:ext uri="{FF2B5EF4-FFF2-40B4-BE49-F238E27FC236}">
                <a16:creationId xmlns:a16="http://schemas.microsoft.com/office/drawing/2014/main" id="{FDCF24A5-F16B-2340-BE05-199D2EDC85E2}"/>
              </a:ext>
            </a:extLst>
          </p:cNvPr>
          <p:cNvSpPr txBox="1"/>
          <p:nvPr/>
        </p:nvSpPr>
        <p:spPr>
          <a:xfrm>
            <a:off x="-10510" y="3958409"/>
            <a:ext cx="882477" cy="1600438"/>
          </a:xfrm>
          <a:prstGeom prst="rect">
            <a:avLst/>
          </a:prstGeom>
          <a:noFill/>
        </p:spPr>
        <p:txBody>
          <a:bodyPr wrap="square" rtlCol="0">
            <a:spAutoFit/>
          </a:bodyPr>
          <a:lstStyle/>
          <a:p>
            <a:r>
              <a:rPr lang="pt-BR" sz="1400" dirty="0" err="1">
                <a:solidFill>
                  <a:schemeClr val="accent4"/>
                </a:solidFill>
              </a:rPr>
              <a:t>Jz</a:t>
            </a:r>
            <a:r>
              <a:rPr lang="pt-BR" sz="1400" dirty="0">
                <a:solidFill>
                  <a:schemeClr val="accent4"/>
                </a:solidFill>
              </a:rPr>
              <a:t> 5.19-21</a:t>
            </a:r>
            <a:br>
              <a:rPr lang="pt-BR" sz="1400" dirty="0">
                <a:solidFill>
                  <a:schemeClr val="accent4"/>
                </a:solidFill>
              </a:rPr>
            </a:br>
            <a:r>
              <a:rPr lang="pt-BR" sz="1400" dirty="0" err="1">
                <a:solidFill>
                  <a:schemeClr val="accent4"/>
                </a:solidFill>
              </a:rPr>
              <a:t>Jz</a:t>
            </a:r>
            <a:r>
              <a:rPr lang="pt-BR" sz="1400" dirty="0">
                <a:solidFill>
                  <a:schemeClr val="accent4"/>
                </a:solidFill>
              </a:rPr>
              <a:t> 7</a:t>
            </a:r>
            <a:br>
              <a:rPr lang="pt-BR" sz="1400" dirty="0">
                <a:solidFill>
                  <a:schemeClr val="accent4"/>
                </a:solidFill>
              </a:rPr>
            </a:br>
            <a:r>
              <a:rPr lang="pt-BR" sz="1400" dirty="0">
                <a:solidFill>
                  <a:schemeClr val="accent4"/>
                </a:solidFill>
              </a:rPr>
              <a:t>2Rs 9.27</a:t>
            </a:r>
            <a:br>
              <a:rPr lang="pt-BR" sz="1400" dirty="0">
                <a:solidFill>
                  <a:schemeClr val="accent4"/>
                </a:solidFill>
              </a:rPr>
            </a:br>
            <a:r>
              <a:rPr lang="pt-BR" sz="1400" dirty="0">
                <a:solidFill>
                  <a:schemeClr val="accent4"/>
                </a:solidFill>
              </a:rPr>
              <a:t>2Rs 23.29,30</a:t>
            </a:r>
          </a:p>
          <a:p>
            <a:r>
              <a:rPr lang="pt-BR" sz="1400" dirty="0">
                <a:solidFill>
                  <a:schemeClr val="accent4"/>
                </a:solidFill>
              </a:rPr>
              <a:t>1Rs 18</a:t>
            </a:r>
          </a:p>
        </p:txBody>
      </p:sp>
      <p:sp>
        <p:nvSpPr>
          <p:cNvPr id="12" name="CaixaDeTexto 11">
            <a:extLst>
              <a:ext uri="{FF2B5EF4-FFF2-40B4-BE49-F238E27FC236}">
                <a16:creationId xmlns:a16="http://schemas.microsoft.com/office/drawing/2014/main" id="{B758CE6F-9802-6347-9A1E-642B020AFFD4}"/>
              </a:ext>
            </a:extLst>
          </p:cNvPr>
          <p:cNvSpPr txBox="1"/>
          <p:nvPr/>
        </p:nvSpPr>
        <p:spPr>
          <a:xfrm>
            <a:off x="5206357" y="2432853"/>
            <a:ext cx="882477" cy="523220"/>
          </a:xfrm>
          <a:prstGeom prst="rect">
            <a:avLst/>
          </a:prstGeom>
          <a:noFill/>
        </p:spPr>
        <p:txBody>
          <a:bodyPr wrap="square" rtlCol="0">
            <a:spAutoFit/>
          </a:bodyPr>
          <a:lstStyle/>
          <a:p>
            <a:r>
              <a:rPr lang="pt-BR" sz="1400" dirty="0" err="1">
                <a:solidFill>
                  <a:schemeClr val="accent4"/>
                </a:solidFill>
              </a:rPr>
              <a:t>Ap</a:t>
            </a:r>
            <a:r>
              <a:rPr lang="pt-BR" sz="1400" dirty="0">
                <a:solidFill>
                  <a:schemeClr val="accent4"/>
                </a:solidFill>
              </a:rPr>
              <a:t> 14.6-10</a:t>
            </a:r>
          </a:p>
        </p:txBody>
      </p:sp>
      <p:sp>
        <p:nvSpPr>
          <p:cNvPr id="13" name="CaixaDeTexto 12">
            <a:extLst>
              <a:ext uri="{FF2B5EF4-FFF2-40B4-BE49-F238E27FC236}">
                <a16:creationId xmlns:a16="http://schemas.microsoft.com/office/drawing/2014/main" id="{2BA34FC7-46EC-ED47-B585-9727FAC20A6E}"/>
              </a:ext>
            </a:extLst>
          </p:cNvPr>
          <p:cNvSpPr txBox="1"/>
          <p:nvPr/>
        </p:nvSpPr>
        <p:spPr>
          <a:xfrm>
            <a:off x="5070597" y="3722413"/>
            <a:ext cx="1153995" cy="738664"/>
          </a:xfrm>
          <a:prstGeom prst="rect">
            <a:avLst/>
          </a:prstGeom>
          <a:noFill/>
        </p:spPr>
        <p:txBody>
          <a:bodyPr wrap="square" rtlCol="0">
            <a:spAutoFit/>
          </a:bodyPr>
          <a:lstStyle/>
          <a:p>
            <a:r>
              <a:rPr lang="pt-BR" sz="1400" dirty="0">
                <a:solidFill>
                  <a:schemeClr val="accent4"/>
                </a:solidFill>
              </a:rPr>
              <a:t>1 </a:t>
            </a:r>
            <a:r>
              <a:rPr lang="pt-BR" sz="1400" dirty="0" err="1">
                <a:solidFill>
                  <a:schemeClr val="accent4"/>
                </a:solidFill>
              </a:rPr>
              <a:t>Ts</a:t>
            </a:r>
            <a:r>
              <a:rPr lang="pt-BR" sz="1400" dirty="0">
                <a:solidFill>
                  <a:schemeClr val="accent4"/>
                </a:solidFill>
              </a:rPr>
              <a:t> 5.2-3</a:t>
            </a:r>
            <a:br>
              <a:rPr lang="pt-BR" sz="1400" dirty="0">
                <a:solidFill>
                  <a:schemeClr val="accent4"/>
                </a:solidFill>
              </a:rPr>
            </a:br>
            <a:r>
              <a:rPr lang="pt-BR" sz="1400" dirty="0" err="1">
                <a:solidFill>
                  <a:schemeClr val="accent4"/>
                </a:solidFill>
              </a:rPr>
              <a:t>Ap</a:t>
            </a:r>
            <a:r>
              <a:rPr lang="pt-BR" sz="1400" dirty="0">
                <a:solidFill>
                  <a:schemeClr val="accent4"/>
                </a:solidFill>
              </a:rPr>
              <a:t> 3.18</a:t>
            </a:r>
            <a:br>
              <a:rPr lang="pt-BR" sz="1400" dirty="0">
                <a:solidFill>
                  <a:schemeClr val="accent4"/>
                </a:solidFill>
              </a:rPr>
            </a:br>
            <a:r>
              <a:rPr lang="pt-BR" sz="1400" dirty="0" err="1">
                <a:solidFill>
                  <a:schemeClr val="accent4"/>
                </a:solidFill>
              </a:rPr>
              <a:t>Lc</a:t>
            </a:r>
            <a:r>
              <a:rPr lang="pt-BR" sz="1400" dirty="0">
                <a:solidFill>
                  <a:schemeClr val="accent4"/>
                </a:solidFill>
              </a:rPr>
              <a:t> 21.34-36</a:t>
            </a:r>
          </a:p>
        </p:txBody>
      </p:sp>
      <p:sp>
        <p:nvSpPr>
          <p:cNvPr id="14" name="CaixaDeTexto 13">
            <a:extLst>
              <a:ext uri="{FF2B5EF4-FFF2-40B4-BE49-F238E27FC236}">
                <a16:creationId xmlns:a16="http://schemas.microsoft.com/office/drawing/2014/main" id="{B0024A29-0DF2-A942-949E-9C30432D3B8C}"/>
              </a:ext>
            </a:extLst>
          </p:cNvPr>
          <p:cNvSpPr txBox="1"/>
          <p:nvPr/>
        </p:nvSpPr>
        <p:spPr>
          <a:xfrm>
            <a:off x="2648803" y="5945039"/>
            <a:ext cx="1153995" cy="523220"/>
          </a:xfrm>
          <a:prstGeom prst="rect">
            <a:avLst/>
          </a:prstGeom>
          <a:noFill/>
        </p:spPr>
        <p:txBody>
          <a:bodyPr wrap="square" rtlCol="0">
            <a:spAutoFit/>
          </a:bodyPr>
          <a:lstStyle/>
          <a:p>
            <a:r>
              <a:rPr lang="pt-BR" sz="1400" dirty="0" err="1">
                <a:solidFill>
                  <a:schemeClr val="accent4"/>
                </a:solidFill>
              </a:rPr>
              <a:t>Jo</a:t>
            </a:r>
            <a:r>
              <a:rPr lang="pt-BR" sz="1400" dirty="0">
                <a:solidFill>
                  <a:schemeClr val="accent4"/>
                </a:solidFill>
              </a:rPr>
              <a:t> 19.30</a:t>
            </a:r>
            <a:br>
              <a:rPr lang="pt-BR" sz="1400" dirty="0">
                <a:solidFill>
                  <a:schemeClr val="accent4"/>
                </a:solidFill>
              </a:rPr>
            </a:br>
            <a:r>
              <a:rPr lang="pt-BR" sz="1400" dirty="0" err="1">
                <a:solidFill>
                  <a:schemeClr val="accent4"/>
                </a:solidFill>
              </a:rPr>
              <a:t>Ap</a:t>
            </a:r>
            <a:r>
              <a:rPr lang="pt-BR" sz="1400" dirty="0">
                <a:solidFill>
                  <a:schemeClr val="accent4"/>
                </a:solidFill>
              </a:rPr>
              <a:t> 21.6</a:t>
            </a:r>
          </a:p>
        </p:txBody>
      </p:sp>
      <p:sp>
        <p:nvSpPr>
          <p:cNvPr id="15" name="CaixaDeTexto 14">
            <a:extLst>
              <a:ext uri="{FF2B5EF4-FFF2-40B4-BE49-F238E27FC236}">
                <a16:creationId xmlns:a16="http://schemas.microsoft.com/office/drawing/2014/main" id="{33F92BD2-D373-3D42-8D0A-35EB361491C8}"/>
              </a:ext>
            </a:extLst>
          </p:cNvPr>
          <p:cNvSpPr txBox="1"/>
          <p:nvPr/>
        </p:nvSpPr>
        <p:spPr>
          <a:xfrm>
            <a:off x="2743280" y="5122517"/>
            <a:ext cx="1153995" cy="307777"/>
          </a:xfrm>
          <a:prstGeom prst="rect">
            <a:avLst/>
          </a:prstGeom>
          <a:noFill/>
        </p:spPr>
        <p:txBody>
          <a:bodyPr wrap="square" rtlCol="0">
            <a:spAutoFit/>
          </a:bodyPr>
          <a:lstStyle/>
          <a:p>
            <a:r>
              <a:rPr lang="pt-BR" sz="1400" dirty="0" err="1">
                <a:solidFill>
                  <a:schemeClr val="accent4"/>
                </a:solidFill>
              </a:rPr>
              <a:t>Dn</a:t>
            </a:r>
            <a:r>
              <a:rPr lang="pt-BR" sz="1400" dirty="0">
                <a:solidFill>
                  <a:schemeClr val="accent4"/>
                </a:solidFill>
              </a:rPr>
              <a:t> 11.40-45</a:t>
            </a:r>
          </a:p>
        </p:txBody>
      </p:sp>
      <p:sp>
        <p:nvSpPr>
          <p:cNvPr id="16" name="CaixaDeTexto 15">
            <a:extLst>
              <a:ext uri="{FF2B5EF4-FFF2-40B4-BE49-F238E27FC236}">
                <a16:creationId xmlns:a16="http://schemas.microsoft.com/office/drawing/2014/main" id="{2C075393-2864-9A43-8E6A-DDE5F8197925}"/>
              </a:ext>
            </a:extLst>
          </p:cNvPr>
          <p:cNvSpPr txBox="1"/>
          <p:nvPr/>
        </p:nvSpPr>
        <p:spPr>
          <a:xfrm>
            <a:off x="10552062" y="872956"/>
            <a:ext cx="882477" cy="307777"/>
          </a:xfrm>
          <a:prstGeom prst="rect">
            <a:avLst/>
          </a:prstGeom>
          <a:noFill/>
        </p:spPr>
        <p:txBody>
          <a:bodyPr wrap="square" rtlCol="0">
            <a:spAutoFit/>
          </a:bodyPr>
          <a:lstStyle/>
          <a:p>
            <a:r>
              <a:rPr lang="pt-BR" sz="1400" dirty="0" err="1">
                <a:solidFill>
                  <a:schemeClr val="accent4"/>
                </a:solidFill>
              </a:rPr>
              <a:t>Ap</a:t>
            </a:r>
            <a:r>
              <a:rPr lang="pt-BR" sz="1400" dirty="0">
                <a:solidFill>
                  <a:schemeClr val="accent4"/>
                </a:solidFill>
              </a:rPr>
              <a:t> 4.5</a:t>
            </a:r>
          </a:p>
        </p:txBody>
      </p:sp>
      <p:sp>
        <p:nvSpPr>
          <p:cNvPr id="17" name="CaixaDeTexto 16">
            <a:extLst>
              <a:ext uri="{FF2B5EF4-FFF2-40B4-BE49-F238E27FC236}">
                <a16:creationId xmlns:a16="http://schemas.microsoft.com/office/drawing/2014/main" id="{DCF7AE89-332D-2441-867F-4038A6E79AC9}"/>
              </a:ext>
            </a:extLst>
          </p:cNvPr>
          <p:cNvSpPr txBox="1"/>
          <p:nvPr/>
        </p:nvSpPr>
        <p:spPr>
          <a:xfrm>
            <a:off x="11109788" y="3275111"/>
            <a:ext cx="882477" cy="307777"/>
          </a:xfrm>
          <a:prstGeom prst="rect">
            <a:avLst/>
          </a:prstGeom>
          <a:noFill/>
        </p:spPr>
        <p:txBody>
          <a:bodyPr wrap="square" rtlCol="0">
            <a:spAutoFit/>
          </a:bodyPr>
          <a:lstStyle/>
          <a:p>
            <a:r>
              <a:rPr lang="pt-BR" sz="1400" dirty="0" err="1">
                <a:solidFill>
                  <a:schemeClr val="accent4"/>
                </a:solidFill>
              </a:rPr>
              <a:t>Ap</a:t>
            </a:r>
            <a:r>
              <a:rPr lang="pt-BR" sz="1400" dirty="0">
                <a:solidFill>
                  <a:schemeClr val="accent4"/>
                </a:solidFill>
              </a:rPr>
              <a:t> 6.14</a:t>
            </a:r>
          </a:p>
        </p:txBody>
      </p:sp>
      <p:sp>
        <p:nvSpPr>
          <p:cNvPr id="18" name="CaixaDeTexto 17">
            <a:extLst>
              <a:ext uri="{FF2B5EF4-FFF2-40B4-BE49-F238E27FC236}">
                <a16:creationId xmlns:a16="http://schemas.microsoft.com/office/drawing/2014/main" id="{DAC3D2E9-681F-394E-8731-C7AA4E1F7A73}"/>
              </a:ext>
            </a:extLst>
          </p:cNvPr>
          <p:cNvSpPr txBox="1"/>
          <p:nvPr/>
        </p:nvSpPr>
        <p:spPr>
          <a:xfrm>
            <a:off x="11109788" y="3740897"/>
            <a:ext cx="882477" cy="307777"/>
          </a:xfrm>
          <a:prstGeom prst="rect">
            <a:avLst/>
          </a:prstGeom>
          <a:noFill/>
        </p:spPr>
        <p:txBody>
          <a:bodyPr wrap="square" rtlCol="0">
            <a:spAutoFit/>
          </a:bodyPr>
          <a:lstStyle/>
          <a:p>
            <a:r>
              <a:rPr lang="pt-BR" sz="1400" dirty="0" err="1">
                <a:solidFill>
                  <a:schemeClr val="accent4"/>
                </a:solidFill>
              </a:rPr>
              <a:t>Js</a:t>
            </a:r>
            <a:r>
              <a:rPr lang="pt-BR" sz="1400" dirty="0">
                <a:solidFill>
                  <a:schemeClr val="accent4"/>
                </a:solidFill>
              </a:rPr>
              <a:t> 10.11</a:t>
            </a:r>
          </a:p>
        </p:txBody>
      </p:sp>
    </p:spTree>
    <p:extLst>
      <p:ext uri="{BB962C8B-B14F-4D97-AF65-F5344CB8AC3E}">
        <p14:creationId xmlns:p14="http://schemas.microsoft.com/office/powerpoint/2010/main" val="19678658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359F8644-11D9-7A49-8EBD-D17E95782BB1}"/>
              </a:ext>
            </a:extLst>
          </p:cNvPr>
          <p:cNvSpPr>
            <a:spLocks noGrp="1"/>
          </p:cNvSpPr>
          <p:nvPr>
            <p:ph type="title"/>
          </p:nvPr>
        </p:nvSpPr>
        <p:spPr>
          <a:xfrm>
            <a:off x="7300210" y="365125"/>
            <a:ext cx="4053591" cy="486213"/>
          </a:xfrm>
        </p:spPr>
        <p:txBody>
          <a:bodyPr>
            <a:noAutofit/>
          </a:bodyPr>
          <a:lstStyle/>
          <a:p>
            <a:pPr algn="r"/>
            <a:r>
              <a:rPr lang="pt-BR" sz="2400" b="1" dirty="0">
                <a:solidFill>
                  <a:schemeClr val="tx1">
                    <a:lumMod val="50000"/>
                  </a:schemeClr>
                </a:solidFill>
                <a:latin typeface="Corbel" panose="020B0503020204020204" pitchFamily="34" charset="0"/>
              </a:rPr>
              <a:t>ESTUDOS INTRODUTÓRIOS</a:t>
            </a:r>
          </a:p>
        </p:txBody>
      </p:sp>
      <p:sp>
        <p:nvSpPr>
          <p:cNvPr id="11" name="CaixaDeTexto 10">
            <a:extLst>
              <a:ext uri="{FF2B5EF4-FFF2-40B4-BE49-F238E27FC236}">
                <a16:creationId xmlns:a16="http://schemas.microsoft.com/office/drawing/2014/main" id="{E8C8644F-D570-B743-95CB-E5059AA81C36}"/>
              </a:ext>
            </a:extLst>
          </p:cNvPr>
          <p:cNvSpPr txBox="1"/>
          <p:nvPr/>
        </p:nvSpPr>
        <p:spPr>
          <a:xfrm>
            <a:off x="8473966" y="6338986"/>
            <a:ext cx="2879834" cy="276999"/>
          </a:xfrm>
          <a:prstGeom prst="rect">
            <a:avLst/>
          </a:prstGeom>
          <a:noFill/>
        </p:spPr>
        <p:txBody>
          <a:bodyPr wrap="square" rtlCol="0">
            <a:spAutoFit/>
          </a:bodyPr>
          <a:lstStyle/>
          <a:p>
            <a:pPr algn="r"/>
            <a:r>
              <a:rPr lang="pt-BR" sz="1200" dirty="0">
                <a:solidFill>
                  <a:schemeClr val="accent3"/>
                </a:solidFill>
              </a:rPr>
              <a:t>PROFECIASDEAPOCALIPSE.COM.BR</a:t>
            </a:r>
          </a:p>
        </p:txBody>
      </p:sp>
      <p:sp>
        <p:nvSpPr>
          <p:cNvPr id="12" name="CaixaDeTexto 11">
            <a:extLst>
              <a:ext uri="{FF2B5EF4-FFF2-40B4-BE49-F238E27FC236}">
                <a16:creationId xmlns:a16="http://schemas.microsoft.com/office/drawing/2014/main" id="{972CA4E3-88C1-B346-BB75-2278088E7822}"/>
              </a:ext>
            </a:extLst>
          </p:cNvPr>
          <p:cNvSpPr txBox="1"/>
          <p:nvPr/>
        </p:nvSpPr>
        <p:spPr>
          <a:xfrm>
            <a:off x="640973" y="6354376"/>
            <a:ext cx="2879834" cy="276999"/>
          </a:xfrm>
          <a:prstGeom prst="rect">
            <a:avLst/>
          </a:prstGeom>
          <a:noFill/>
        </p:spPr>
        <p:txBody>
          <a:bodyPr wrap="square" rtlCol="0">
            <a:spAutoFit/>
          </a:bodyPr>
          <a:lstStyle/>
          <a:p>
            <a:r>
              <a:rPr lang="pt-BR" sz="1200" dirty="0">
                <a:solidFill>
                  <a:schemeClr val="accent3"/>
                </a:solidFill>
              </a:rPr>
              <a:t>ESTUDOS NO LIVRO DE | APOCALIPSE</a:t>
            </a:r>
          </a:p>
        </p:txBody>
      </p:sp>
      <p:sp>
        <p:nvSpPr>
          <p:cNvPr id="8" name="Título 1">
            <a:extLst>
              <a:ext uri="{FF2B5EF4-FFF2-40B4-BE49-F238E27FC236}">
                <a16:creationId xmlns:a16="http://schemas.microsoft.com/office/drawing/2014/main" id="{B97CC795-A456-3841-B0B0-2C0D910EE27D}"/>
              </a:ext>
            </a:extLst>
          </p:cNvPr>
          <p:cNvSpPr txBox="1">
            <a:spLocks/>
          </p:cNvSpPr>
          <p:nvPr/>
        </p:nvSpPr>
        <p:spPr>
          <a:xfrm>
            <a:off x="640973" y="541460"/>
            <a:ext cx="7704241" cy="4862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2400" dirty="0">
                <a:solidFill>
                  <a:schemeClr val="accent4"/>
                </a:solidFill>
                <a:latin typeface="Corbel" panose="020B0503020204020204" pitchFamily="34" charset="0"/>
              </a:rPr>
              <a:t>PRÓXIMOS ESTUDOS</a:t>
            </a:r>
          </a:p>
        </p:txBody>
      </p:sp>
      <p:sp>
        <p:nvSpPr>
          <p:cNvPr id="14" name="Espaço Reservado para Conteúdo 8">
            <a:extLst>
              <a:ext uri="{FF2B5EF4-FFF2-40B4-BE49-F238E27FC236}">
                <a16:creationId xmlns:a16="http://schemas.microsoft.com/office/drawing/2014/main" id="{21194CB5-2E50-2447-BCF1-26B70F76D696}"/>
              </a:ext>
            </a:extLst>
          </p:cNvPr>
          <p:cNvSpPr>
            <a:spLocks noGrp="1"/>
          </p:cNvSpPr>
          <p:nvPr>
            <p:ph idx="1"/>
          </p:nvPr>
        </p:nvSpPr>
        <p:spPr>
          <a:xfrm>
            <a:off x="640973" y="1799420"/>
            <a:ext cx="10712827" cy="4517120"/>
          </a:xfrm>
        </p:spPr>
        <p:txBody>
          <a:bodyPr>
            <a:normAutofit/>
          </a:bodyPr>
          <a:lstStyle/>
          <a:p>
            <a:pPr marL="457200" indent="-457200">
              <a:buFont typeface="+mj-lt"/>
              <a:buAutoNum type="arabicPeriod"/>
            </a:pPr>
            <a:r>
              <a:rPr lang="pt-BR" sz="2000" strike="sngStrike" dirty="0">
                <a:solidFill>
                  <a:schemeClr val="accent4"/>
                </a:solidFill>
              </a:rPr>
              <a:t>Introdução ao Livro e Capitulo 1</a:t>
            </a:r>
          </a:p>
          <a:p>
            <a:pPr marL="457200" indent="-457200">
              <a:buFont typeface="+mj-lt"/>
              <a:buAutoNum type="arabicPeriod"/>
            </a:pPr>
            <a:r>
              <a:rPr lang="pt-BR" sz="2000" strike="sngStrike" dirty="0">
                <a:solidFill>
                  <a:schemeClr val="accent4"/>
                </a:solidFill>
              </a:rPr>
              <a:t>As Sete Igrejas (2 - 3.22)</a:t>
            </a:r>
          </a:p>
          <a:p>
            <a:pPr marL="457200" indent="-457200">
              <a:buFont typeface="+mj-lt"/>
              <a:buAutoNum type="arabicPeriod"/>
            </a:pPr>
            <a:r>
              <a:rPr lang="pt-BR" sz="2000" strike="sngStrike" dirty="0">
                <a:solidFill>
                  <a:schemeClr val="accent4"/>
                </a:solidFill>
              </a:rPr>
              <a:t>O Trono de Deus e do Cordeiro ( 4 – 5 )</a:t>
            </a:r>
          </a:p>
          <a:p>
            <a:pPr marL="457200" indent="-457200">
              <a:buFont typeface="+mj-lt"/>
              <a:buAutoNum type="arabicPeriod"/>
            </a:pPr>
            <a:r>
              <a:rPr lang="pt-BR" sz="2000" strike="sngStrike" dirty="0">
                <a:solidFill>
                  <a:schemeClr val="accent4"/>
                </a:solidFill>
              </a:rPr>
              <a:t>Os Sete Selos (6 – 8.1)</a:t>
            </a:r>
          </a:p>
          <a:p>
            <a:pPr marL="457200" indent="-457200">
              <a:buFont typeface="+mj-lt"/>
              <a:buAutoNum type="arabicPeriod"/>
            </a:pPr>
            <a:r>
              <a:rPr lang="pt-BR" sz="2000" strike="sngStrike" dirty="0">
                <a:solidFill>
                  <a:schemeClr val="accent4"/>
                </a:solidFill>
              </a:rPr>
              <a:t>As Sete Trombetas (8.2 – 11.18) </a:t>
            </a:r>
          </a:p>
          <a:p>
            <a:pPr marL="457200" indent="-457200">
              <a:buFont typeface="+mj-lt"/>
              <a:buAutoNum type="arabicPeriod"/>
            </a:pPr>
            <a:r>
              <a:rPr lang="pt-BR" sz="2000" strike="sngStrike" dirty="0">
                <a:solidFill>
                  <a:schemeClr val="accent4"/>
                </a:solidFill>
              </a:rPr>
              <a:t>O Grande Conflito (12-14)</a:t>
            </a:r>
          </a:p>
          <a:p>
            <a:pPr marL="457200" indent="-457200">
              <a:buFont typeface="+mj-lt"/>
              <a:buAutoNum type="arabicPeriod"/>
            </a:pPr>
            <a:r>
              <a:rPr lang="pt-BR" sz="2000" strike="sngStrike" dirty="0">
                <a:solidFill>
                  <a:schemeClr val="accent4"/>
                </a:solidFill>
              </a:rPr>
              <a:t>As 7 últimas pragas (15-16)</a:t>
            </a:r>
          </a:p>
          <a:p>
            <a:pPr marL="457200" indent="-457200">
              <a:buFont typeface="+mj-lt"/>
              <a:buAutoNum type="arabicPeriod"/>
            </a:pPr>
            <a:r>
              <a:rPr lang="pt-BR" sz="2000" dirty="0">
                <a:solidFill>
                  <a:schemeClr val="accent4"/>
                </a:solidFill>
              </a:rPr>
              <a:t>A Queda de Babilônia (17–18)</a:t>
            </a:r>
          </a:p>
          <a:p>
            <a:pPr marL="457200" indent="-457200">
              <a:buFont typeface="+mj-lt"/>
              <a:buAutoNum type="arabicPeriod"/>
            </a:pPr>
            <a:r>
              <a:rPr lang="pt-BR" sz="2000" dirty="0"/>
              <a:t>O Milênio</a:t>
            </a:r>
          </a:p>
          <a:p>
            <a:pPr marL="457200" indent="-457200">
              <a:buFont typeface="+mj-lt"/>
              <a:buAutoNum type="arabicPeriod"/>
            </a:pPr>
            <a:r>
              <a:rPr lang="pt-BR" sz="2000" dirty="0"/>
              <a:t>A Nova Jerusalém</a:t>
            </a:r>
          </a:p>
        </p:txBody>
      </p:sp>
    </p:spTree>
    <p:extLst>
      <p:ext uri="{BB962C8B-B14F-4D97-AF65-F5344CB8AC3E}">
        <p14:creationId xmlns:p14="http://schemas.microsoft.com/office/powerpoint/2010/main" val="309159580"/>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8405</TotalTime>
  <Words>1894</Words>
  <Application>Microsoft Macintosh PowerPoint</Application>
  <PresentationFormat>Widescreen</PresentationFormat>
  <Paragraphs>210</Paragraphs>
  <Slides>17</Slides>
  <Notes>9</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17</vt:i4>
      </vt:variant>
    </vt:vector>
  </HeadingPairs>
  <TitlesOfParts>
    <vt:vector size="22" baseType="lpstr">
      <vt:lpstr>Arial</vt:lpstr>
      <vt:lpstr>Calibri</vt:lpstr>
      <vt:lpstr>Calibri Light</vt:lpstr>
      <vt:lpstr>Corbel</vt:lpstr>
      <vt:lpstr>Tema do Office</vt:lpstr>
      <vt:lpstr>Apresentação do PowerPoint</vt:lpstr>
      <vt:lpstr>EPISÓDIO 07</vt:lpstr>
      <vt:lpstr>Apresentação do PowerPoint</vt:lpstr>
      <vt:lpstr>Apresentação do PowerPoint</vt:lpstr>
      <vt:lpstr>EPISÓDIO 07</vt:lpstr>
      <vt:lpstr>EPISÓDIO 07</vt:lpstr>
      <vt:lpstr>EPISÓDIO 07</vt:lpstr>
      <vt:lpstr>EPISÓDIO 07</vt:lpstr>
      <vt:lpstr>EPISÓDIO 07</vt:lpstr>
      <vt:lpstr>EPISÓDIO 07</vt:lpstr>
      <vt:lpstr>EPISÓDIO 07</vt:lpstr>
      <vt:lpstr>EPISÓDIO 07</vt:lpstr>
      <vt:lpstr>EPISÓDIO 07</vt:lpstr>
      <vt:lpstr>Apresentação do PowerPoint</vt:lpstr>
      <vt:lpstr>Apresentação do PowerPoint</vt:lpstr>
      <vt:lpstr>EPISÓDIO 07</vt:lpstr>
      <vt:lpstr>ESTUDOS INTRODUTÓRIOS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EA - Miguel Caetano Magalhães</dc:creator>
  <cp:lastModifiedBy>EA - Miguel Caetano Magalhães</cp:lastModifiedBy>
  <cp:revision>272</cp:revision>
  <dcterms:created xsi:type="dcterms:W3CDTF">2021-04-09T17:42:29Z</dcterms:created>
  <dcterms:modified xsi:type="dcterms:W3CDTF">2021-10-29T19:16:08Z</dcterms:modified>
</cp:coreProperties>
</file>