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387" r:id="rId4"/>
    <p:sldId id="484" r:id="rId5"/>
    <p:sldId id="400" r:id="rId6"/>
    <p:sldId id="403" r:id="rId7"/>
    <p:sldId id="405" r:id="rId8"/>
    <p:sldId id="488" r:id="rId9"/>
    <p:sldId id="490" r:id="rId10"/>
    <p:sldId id="491" r:id="rId11"/>
    <p:sldId id="492" r:id="rId12"/>
    <p:sldId id="427" r:id="rId13"/>
    <p:sldId id="485" r:id="rId14"/>
    <p:sldId id="493" r:id="rId15"/>
    <p:sldId id="465" r:id="rId16"/>
    <p:sldId id="496" r:id="rId17"/>
    <p:sldId id="486" r:id="rId18"/>
    <p:sldId id="482" r:id="rId19"/>
    <p:sldId id="494" r:id="rId20"/>
    <p:sldId id="495" r:id="rId21"/>
    <p:sldId id="39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4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9"/>
    <p:restoredTop sz="94935"/>
  </p:normalViewPr>
  <p:slideViewPr>
    <p:cSldViewPr snapToGrid="0" snapToObjects="1">
      <p:cViewPr varScale="1">
        <p:scale>
          <a:sx n="100" d="100"/>
          <a:sy n="100" d="100"/>
        </p:scale>
        <p:origin x="4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74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237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870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405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502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872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525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870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663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006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113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650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606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473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250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3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06/11/2021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7/1+" TargetMode="External"/><Relationship Id="rId7" Type="http://schemas.openxmlformats.org/officeDocument/2006/relationships/hyperlink" Target="https://www.bibliaonline.com.br/ara/ap/17/18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ap/21/10+" TargetMode="External"/><Relationship Id="rId5" Type="http://schemas.openxmlformats.org/officeDocument/2006/relationships/hyperlink" Target="https://www.bibliaonline.com.br/ara/ap/17/3+" TargetMode="External"/><Relationship Id="rId4" Type="http://schemas.openxmlformats.org/officeDocument/2006/relationships/hyperlink" Target="https://www.bibliaonline.com.br/ara/ap/21/9+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ara/ap/17/8+" TargetMode="External"/><Relationship Id="rId3" Type="http://schemas.openxmlformats.org/officeDocument/2006/relationships/hyperlink" Target="https://www.bibliaonline.com.br/ara/ap/17/4+" TargetMode="External"/><Relationship Id="rId7" Type="http://schemas.openxmlformats.org/officeDocument/2006/relationships/hyperlink" Target="https://www.bibliaonline.com.br/ara/ap/21/3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ap/18/2+" TargetMode="External"/><Relationship Id="rId5" Type="http://schemas.openxmlformats.org/officeDocument/2006/relationships/hyperlink" Target="https://www.bibliaonline.com.br/ara/ap/22/1+" TargetMode="External"/><Relationship Id="rId4" Type="http://schemas.openxmlformats.org/officeDocument/2006/relationships/hyperlink" Target="https://www.bibliaonline.com.br/ara/ap/21/11+" TargetMode="External"/><Relationship Id="rId9" Type="http://schemas.openxmlformats.org/officeDocument/2006/relationships/hyperlink" Target="https://www.bibliaonline.com.br/ara/ap/21/27+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ara/ap/17/8+" TargetMode="External"/><Relationship Id="rId3" Type="http://schemas.openxmlformats.org/officeDocument/2006/relationships/hyperlink" Target="https://www.bibliaonline.com.br/ara/ap/17/4+" TargetMode="External"/><Relationship Id="rId7" Type="http://schemas.openxmlformats.org/officeDocument/2006/relationships/hyperlink" Target="https://www.bibliaonline.com.br/ara/ap/21/3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ap/18/2+" TargetMode="External"/><Relationship Id="rId5" Type="http://schemas.openxmlformats.org/officeDocument/2006/relationships/hyperlink" Target="https://www.bibliaonline.com.br/ara/ap/22/1+" TargetMode="External"/><Relationship Id="rId4" Type="http://schemas.openxmlformats.org/officeDocument/2006/relationships/hyperlink" Target="https://www.bibliaonline.com.br/ara/ap/21/11+" TargetMode="External"/><Relationship Id="rId9" Type="http://schemas.openxmlformats.org/officeDocument/2006/relationships/hyperlink" Target="https://www.bibliaonline.com.br/ara/ap/21/27+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ara/ap/18/7+" TargetMode="External"/><Relationship Id="rId3" Type="http://schemas.openxmlformats.org/officeDocument/2006/relationships/hyperlink" Target="https://www.bibliaonline.com.br/ara/ap/16/17+" TargetMode="External"/><Relationship Id="rId7" Type="http://schemas.openxmlformats.org/officeDocument/2006/relationships/hyperlink" Target="https://www.bibliaonline.com.br/ara/ap/21/23,24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ara/ap/18/23+" TargetMode="External"/><Relationship Id="rId11" Type="http://schemas.openxmlformats.org/officeDocument/2006/relationships/hyperlink" Target="https://www.bibliaonline.com.br/ara/ap/22/5+" TargetMode="External"/><Relationship Id="rId5" Type="http://schemas.openxmlformats.org/officeDocument/2006/relationships/hyperlink" Target="https://www.bibliaonline.com.br/ara/ap/16/19+" TargetMode="External"/><Relationship Id="rId10" Type="http://schemas.openxmlformats.org/officeDocument/2006/relationships/hyperlink" Target="https://www.bibliaonline.com.br/ara/ap/18/21+" TargetMode="External"/><Relationship Id="rId4" Type="http://schemas.openxmlformats.org/officeDocument/2006/relationships/hyperlink" Target="https://www.bibliaonline.com.br/ara/ap/21/6+" TargetMode="External"/><Relationship Id="rId9" Type="http://schemas.openxmlformats.org/officeDocument/2006/relationships/hyperlink" Target="https://www.bibliaonline.com.br/ara/ap/22/3+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7/1-6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7/7-18+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8/1-8+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ap/18/9-24+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preta e branca de uma vaca&#10;&#10;Descrição gerada automaticamente">
            <a:extLst>
              <a:ext uri="{FF2B5EF4-FFF2-40B4-BE49-F238E27FC236}">
                <a16:creationId xmlns:a16="http://schemas.microsoft.com/office/drawing/2014/main" id="{E550DC96-15FE-6849-8395-B87C614CD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968" y="-447830"/>
            <a:ext cx="12276944" cy="76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BABILÔNIA A GRANDE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IDENTIDADE DE BABILÔNIA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OS APOIADORES DE BABILÔNIA</a:t>
            </a:r>
          </a:p>
          <a:p>
            <a:r>
              <a:rPr lang="pt-BR" sz="2200" dirty="0">
                <a:latin typeface="Corbel" panose="020B0503020204020204" pitchFamily="34" charset="0"/>
              </a:rPr>
              <a:t>A QUEDA DE BABILÔNIA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AS TRANSGRESSÕES DE BABILÔNIA E O SEU JULGAMENTO</a:t>
            </a:r>
          </a:p>
          <a:p>
            <a:pPr lvl="1"/>
            <a:r>
              <a:rPr lang="pt-BR" sz="1800" dirty="0">
                <a:solidFill>
                  <a:schemeClr val="accent2"/>
                </a:solidFill>
                <a:latin typeface="Corbel" panose="020B0503020204020204" pitchFamily="34" charset="0"/>
              </a:rPr>
              <a:t>A DESTRUIÇÃO DE BABILÔNIA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QUEDA DE BABILÔNIA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Pin on revelations 17">
            <a:extLst>
              <a:ext uri="{FF2B5EF4-FFF2-40B4-BE49-F238E27FC236}">
                <a16:creationId xmlns:a16="http://schemas.microsoft.com/office/drawing/2014/main" id="{E6F746AC-6744-BF4B-B7B6-D3FB43592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3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3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Harlot of Babylon | The Demonic Paradise Wiki | Fandom">
            <a:extLst>
              <a:ext uri="{FF2B5EF4-FFF2-40B4-BE49-F238E27FC236}">
                <a16:creationId xmlns:a16="http://schemas.microsoft.com/office/drawing/2014/main" id="{4A9C2254-97EF-1647-B66B-DE014CA54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06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QUEDA DE BABILÔNIA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 anchor="ctr">
            <a:normAutofit/>
          </a:bodyPr>
          <a:lstStyle/>
          <a:p>
            <a:r>
              <a:rPr lang="pt-BR" sz="2000" dirty="0"/>
              <a:t>O que você pode observar de interessante no estudo destes capítulos?</a:t>
            </a:r>
          </a:p>
          <a:p>
            <a:r>
              <a:rPr lang="pt-BR" sz="2000" dirty="0"/>
              <a:t>O que mais te chamou atenção neste estudo?</a:t>
            </a:r>
          </a:p>
          <a:p>
            <a:r>
              <a:rPr lang="pt-BR" sz="2000" dirty="0"/>
              <a:t>Que lições você pode extrair para aplicar em sua vida?</a:t>
            </a:r>
          </a:p>
          <a:p>
            <a:r>
              <a:rPr lang="pt-BR" sz="2000" dirty="0"/>
              <a:t>Você conseguiu observar e aplicar as 8 chaves de interpretação?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8054CB-21E1-D04B-9B39-B78348088475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39F94C-B793-B641-B3ED-6CFEDA3EBA5B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153C61-B42F-0947-A2AA-37865CFC1168}"/>
              </a:ext>
            </a:extLst>
          </p:cNvPr>
          <p:cNvSpPr/>
          <p:nvPr/>
        </p:nvSpPr>
        <p:spPr>
          <a:xfrm>
            <a:off x="838200" y="2164834"/>
            <a:ext cx="4880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DESCOBERTAS NO ESTUDO  DOS CAPÍTULOS 17-18</a:t>
            </a:r>
          </a:p>
        </p:txBody>
      </p:sp>
    </p:spTree>
    <p:extLst>
      <p:ext uri="{BB962C8B-B14F-4D97-AF65-F5344CB8AC3E}">
        <p14:creationId xmlns:p14="http://schemas.microsoft.com/office/powerpoint/2010/main" val="238736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  <a:endParaRPr lang="pt-BR" sz="2400" b="1" dirty="0">
              <a:solidFill>
                <a:schemeClr val="tx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ESTRUTURA DO LIVRO DE APOCALIPSE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AD22A1-39E7-9245-84D1-4F910AB5A2C2}"/>
              </a:ext>
            </a:extLst>
          </p:cNvPr>
          <p:cNvSpPr/>
          <p:nvPr/>
        </p:nvSpPr>
        <p:spPr>
          <a:xfrm>
            <a:off x="223301" y="1599763"/>
            <a:ext cx="133880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4B91600-8A18-2644-93A9-DD09E54DA6D1}"/>
              </a:ext>
            </a:extLst>
          </p:cNvPr>
          <p:cNvSpPr/>
          <p:nvPr/>
        </p:nvSpPr>
        <p:spPr>
          <a:xfrm>
            <a:off x="10684400" y="1599763"/>
            <a:ext cx="133880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FAC8EFB-F910-2C40-9BC9-00CEF44B034F}"/>
              </a:ext>
            </a:extLst>
          </p:cNvPr>
          <p:cNvSpPr/>
          <p:nvPr/>
        </p:nvSpPr>
        <p:spPr>
          <a:xfrm>
            <a:off x="1717282" y="1878579"/>
            <a:ext cx="1338800" cy="381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D0D777C-71AF-BE4A-9CE5-825C5722B910}"/>
              </a:ext>
            </a:extLst>
          </p:cNvPr>
          <p:cNvSpPr/>
          <p:nvPr/>
        </p:nvSpPr>
        <p:spPr>
          <a:xfrm>
            <a:off x="9190419" y="1878579"/>
            <a:ext cx="1338800" cy="381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0E3D790-E215-A949-B064-A7813ED2E9DC}"/>
              </a:ext>
            </a:extLst>
          </p:cNvPr>
          <p:cNvSpPr/>
          <p:nvPr/>
        </p:nvSpPr>
        <p:spPr>
          <a:xfrm>
            <a:off x="3220218" y="2052728"/>
            <a:ext cx="1338800" cy="381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6DFCF2A-1D80-704C-ABDB-E02D8ABA2034}"/>
              </a:ext>
            </a:extLst>
          </p:cNvPr>
          <p:cNvSpPr/>
          <p:nvPr/>
        </p:nvSpPr>
        <p:spPr>
          <a:xfrm>
            <a:off x="7672352" y="2052728"/>
            <a:ext cx="1338800" cy="381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76E4B93-13CB-EC4D-B27D-C78B86BE32D4}"/>
              </a:ext>
            </a:extLst>
          </p:cNvPr>
          <p:cNvSpPr/>
          <p:nvPr/>
        </p:nvSpPr>
        <p:spPr>
          <a:xfrm>
            <a:off x="4723154" y="2365375"/>
            <a:ext cx="1338800" cy="381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4612E5B-63C6-CA4D-A446-57ABC3DC2400}"/>
              </a:ext>
            </a:extLst>
          </p:cNvPr>
          <p:cNvSpPr/>
          <p:nvPr/>
        </p:nvSpPr>
        <p:spPr>
          <a:xfrm>
            <a:off x="6200690" y="2365375"/>
            <a:ext cx="1338800" cy="381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E5EE81-1ACA-7447-B5D4-8A2F028C051C}"/>
              </a:ext>
            </a:extLst>
          </p:cNvPr>
          <p:cNvSpPr txBox="1"/>
          <p:nvPr/>
        </p:nvSpPr>
        <p:spPr>
          <a:xfrm>
            <a:off x="331251" y="1788389"/>
            <a:ext cx="1097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IGREJAS</a:t>
            </a:r>
          </a:p>
          <a:p>
            <a:pPr algn="ctr"/>
            <a:r>
              <a:rPr lang="pt-BR" sz="1200" b="1" dirty="0"/>
              <a:t>(1.10 a 3.22)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aconselha sua igreja, que se encontra em guerra e espalhada em vários cidades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91B1144-229B-914C-AF3C-50220488A4F5}"/>
              </a:ext>
            </a:extLst>
          </p:cNvPr>
          <p:cNvSpPr txBox="1"/>
          <p:nvPr/>
        </p:nvSpPr>
        <p:spPr>
          <a:xfrm>
            <a:off x="1846004" y="2147242"/>
            <a:ext cx="10974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OS 7 SELOS</a:t>
            </a:r>
          </a:p>
          <a:p>
            <a:pPr algn="ctr"/>
            <a:r>
              <a:rPr lang="pt-BR" sz="1200" b="1" dirty="0"/>
              <a:t>(4.1 a 8.1)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protege seu povo afligido</a:t>
            </a:r>
          </a:p>
          <a:p>
            <a:pPr algn="ctr"/>
            <a:endParaRPr lang="pt-BR" sz="1200" b="1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30D34B7-4876-7D45-AE59-45A9AB7814CF}"/>
              </a:ext>
            </a:extLst>
          </p:cNvPr>
          <p:cNvSpPr txBox="1"/>
          <p:nvPr/>
        </p:nvSpPr>
        <p:spPr>
          <a:xfrm>
            <a:off x="3321486" y="2234044"/>
            <a:ext cx="1097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TROMBETAS</a:t>
            </a:r>
          </a:p>
          <a:p>
            <a:pPr algn="ctr"/>
            <a:r>
              <a:rPr lang="pt-BR" sz="1200" b="1" dirty="0"/>
              <a:t>(8.2 a 11.18)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Juízos severos que advertem o mundo</a:t>
            </a:r>
          </a:p>
          <a:p>
            <a:pPr algn="ctr"/>
            <a:endParaRPr lang="pt-BR" sz="1200" b="1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260872F-BC94-4B4B-83D7-04BBD9E4E67F}"/>
              </a:ext>
            </a:extLst>
          </p:cNvPr>
          <p:cNvSpPr txBox="1"/>
          <p:nvPr/>
        </p:nvSpPr>
        <p:spPr>
          <a:xfrm>
            <a:off x="4789086" y="2522283"/>
            <a:ext cx="12421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GRANDE CONFLITO</a:t>
            </a:r>
          </a:p>
          <a:p>
            <a:pPr algn="ctr"/>
            <a:r>
              <a:rPr lang="pt-BR" sz="1200" b="1" dirty="0"/>
              <a:t>(11.19 a 14.20)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A provação da mulher e dos seus descendentes</a:t>
            </a:r>
          </a:p>
          <a:p>
            <a:pPr algn="ctr"/>
            <a:endParaRPr lang="pt-BR" sz="1200" b="1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6FDBF2E-358D-DB42-9E76-117BE89D21F4}"/>
              </a:ext>
            </a:extLst>
          </p:cNvPr>
          <p:cNvSpPr txBox="1"/>
          <p:nvPr/>
        </p:nvSpPr>
        <p:spPr>
          <a:xfrm>
            <a:off x="6238790" y="2557209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PRAGAS</a:t>
            </a:r>
          </a:p>
          <a:p>
            <a:pPr algn="ctr"/>
            <a:r>
              <a:rPr lang="pt-BR" sz="1200" b="1" dirty="0"/>
              <a:t>(15.1 a 16.21)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Juízos severos que punem o mundo</a:t>
            </a:r>
          </a:p>
          <a:p>
            <a:pPr algn="ctr"/>
            <a:endParaRPr lang="pt-BR" sz="1200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B85C0FD-C929-984B-BDA2-5910BCCC1B9B}"/>
              </a:ext>
            </a:extLst>
          </p:cNvPr>
          <p:cNvSpPr txBox="1"/>
          <p:nvPr/>
        </p:nvSpPr>
        <p:spPr>
          <a:xfrm>
            <a:off x="7720673" y="2250054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 QUEDA DE </a:t>
            </a:r>
            <a:br>
              <a:rPr lang="pt-BR" sz="1200" b="1" dirty="0"/>
            </a:br>
            <a:r>
              <a:rPr lang="pt-BR" sz="1200" b="1" dirty="0"/>
              <a:t>BABILONIA</a:t>
            </a:r>
          </a:p>
          <a:p>
            <a:pPr algn="ctr"/>
            <a:r>
              <a:rPr lang="pt-BR" sz="1200" b="1" dirty="0"/>
              <a:t>(17.1 a 19.10)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A queda da falsa mãe</a:t>
            </a:r>
          </a:p>
          <a:p>
            <a:pPr algn="ctr"/>
            <a:endParaRPr lang="pt-BR" sz="1200" b="1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07699FC-D793-1147-B113-48AE3193AF38}"/>
              </a:ext>
            </a:extLst>
          </p:cNvPr>
          <p:cNvSpPr txBox="1"/>
          <p:nvPr/>
        </p:nvSpPr>
        <p:spPr>
          <a:xfrm>
            <a:off x="9238740" y="2059871"/>
            <a:ext cx="1242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MILÊNIO</a:t>
            </a:r>
          </a:p>
          <a:p>
            <a:pPr algn="ctr"/>
            <a:r>
              <a:rPr lang="pt-BR" sz="1200" b="1" dirty="0"/>
              <a:t>(19.11 a 21.8)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entroniza seu povo glorificado</a:t>
            </a:r>
          </a:p>
          <a:p>
            <a:pPr algn="ctr"/>
            <a:endParaRPr lang="pt-BR" sz="1200" b="1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3479DF9-CE8B-0C42-8374-EE7535226826}"/>
              </a:ext>
            </a:extLst>
          </p:cNvPr>
          <p:cNvSpPr txBox="1"/>
          <p:nvPr/>
        </p:nvSpPr>
        <p:spPr>
          <a:xfrm>
            <a:off x="10781042" y="1788389"/>
            <a:ext cx="1242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 NOVA JERUSALÉM</a:t>
            </a:r>
          </a:p>
          <a:p>
            <a:pPr algn="ctr"/>
            <a:r>
              <a:rPr lang="pt-BR" sz="1200" b="1" dirty="0"/>
              <a:t>(21.9 a 22.9)</a:t>
            </a:r>
          </a:p>
          <a:p>
            <a:pPr algn="ctr"/>
            <a:endParaRPr lang="pt-BR" sz="1200" b="1" dirty="0"/>
          </a:p>
          <a:p>
            <a:pPr algn="ctr"/>
            <a:r>
              <a:rPr lang="pt-BR" sz="1200" dirty="0"/>
              <a:t>Cristo recompensa sua igreja, que agora desfruta a paz e se encontra reunida numa só cidade</a:t>
            </a:r>
          </a:p>
          <a:p>
            <a:pPr algn="ctr"/>
            <a:endParaRPr lang="pt-BR" sz="1200" b="1" dirty="0"/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A3D95060-F378-484A-8D93-DE867FBFDE01}"/>
              </a:ext>
            </a:extLst>
          </p:cNvPr>
          <p:cNvCxnSpPr/>
          <p:nvPr/>
        </p:nvCxnSpPr>
        <p:spPr>
          <a:xfrm>
            <a:off x="223301" y="1384300"/>
            <a:ext cx="58726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F9D0123-D6D3-1444-9D4B-B167F49EF816}"/>
              </a:ext>
            </a:extLst>
          </p:cNvPr>
          <p:cNvCxnSpPr/>
          <p:nvPr/>
        </p:nvCxnSpPr>
        <p:spPr>
          <a:xfrm>
            <a:off x="6150501" y="1384300"/>
            <a:ext cx="58726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2705D46-5955-3D4E-A836-12A64FE313E4}"/>
              </a:ext>
            </a:extLst>
          </p:cNvPr>
          <p:cNvSpPr txBox="1"/>
          <p:nvPr/>
        </p:nvSpPr>
        <p:spPr>
          <a:xfrm>
            <a:off x="7608143" y="1119116"/>
            <a:ext cx="3261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/>
              <a:t>PORÇÃO ESCATOLÓGICA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F3369C4-48A7-6B46-87E2-B8012E71FC21}"/>
              </a:ext>
            </a:extLst>
          </p:cNvPr>
          <p:cNvSpPr txBox="1"/>
          <p:nvPr/>
        </p:nvSpPr>
        <p:spPr>
          <a:xfrm>
            <a:off x="1157792" y="1131167"/>
            <a:ext cx="3261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/>
              <a:t>PORÇÃO HISTÓRICA</a:t>
            </a:r>
          </a:p>
        </p:txBody>
      </p:sp>
    </p:spTree>
    <p:extLst>
      <p:ext uri="{BB962C8B-B14F-4D97-AF65-F5344CB8AC3E}">
        <p14:creationId xmlns:p14="http://schemas.microsoft.com/office/powerpoint/2010/main" val="2414624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07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 FLUXO DOS EVENTOS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6" name="Seta para Baixo 5">
            <a:extLst>
              <a:ext uri="{FF2B5EF4-FFF2-40B4-BE49-F238E27FC236}">
                <a16:creationId xmlns:a16="http://schemas.microsoft.com/office/drawing/2014/main" id="{D6046DB3-252E-A044-8C98-E8585D87EEF0}"/>
              </a:ext>
            </a:extLst>
          </p:cNvPr>
          <p:cNvSpPr/>
          <p:nvPr/>
        </p:nvSpPr>
        <p:spPr>
          <a:xfrm>
            <a:off x="11743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Baixo 28">
            <a:extLst>
              <a:ext uri="{FF2B5EF4-FFF2-40B4-BE49-F238E27FC236}">
                <a16:creationId xmlns:a16="http://schemas.microsoft.com/office/drawing/2014/main" id="{0B4BD7EC-6136-B04D-AD80-475AB3269983}"/>
              </a:ext>
            </a:extLst>
          </p:cNvPr>
          <p:cNvSpPr/>
          <p:nvPr/>
        </p:nvSpPr>
        <p:spPr>
          <a:xfrm>
            <a:off x="22030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Baixo 29">
            <a:extLst>
              <a:ext uri="{FF2B5EF4-FFF2-40B4-BE49-F238E27FC236}">
                <a16:creationId xmlns:a16="http://schemas.microsoft.com/office/drawing/2014/main" id="{76C45B8B-A949-BB4D-9141-E85AD1C1D8B5}"/>
              </a:ext>
            </a:extLst>
          </p:cNvPr>
          <p:cNvSpPr/>
          <p:nvPr/>
        </p:nvSpPr>
        <p:spPr>
          <a:xfrm>
            <a:off x="32317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31" name="Seta para Baixo 30">
            <a:extLst>
              <a:ext uri="{FF2B5EF4-FFF2-40B4-BE49-F238E27FC236}">
                <a16:creationId xmlns:a16="http://schemas.microsoft.com/office/drawing/2014/main" id="{35FB9660-C732-BD41-8556-E3BAC4727D5F}"/>
              </a:ext>
            </a:extLst>
          </p:cNvPr>
          <p:cNvSpPr/>
          <p:nvPr/>
        </p:nvSpPr>
        <p:spPr>
          <a:xfrm>
            <a:off x="4260472" y="2197620"/>
            <a:ext cx="596900" cy="25273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9EE6A3E-E86D-5A44-A466-D31300A7FEA9}"/>
              </a:ext>
            </a:extLst>
          </p:cNvPr>
          <p:cNvSpPr txBox="1"/>
          <p:nvPr/>
        </p:nvSpPr>
        <p:spPr>
          <a:xfrm>
            <a:off x="9648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</a:t>
            </a:r>
            <a:br>
              <a:rPr lang="pt-BR" sz="1200" b="1" dirty="0"/>
            </a:br>
            <a:r>
              <a:rPr lang="pt-BR" sz="1200" b="1" dirty="0"/>
              <a:t>IGREJAS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366C5A71-204F-E647-9391-6403EB245D47}"/>
              </a:ext>
            </a:extLst>
          </p:cNvPr>
          <p:cNvSpPr txBox="1"/>
          <p:nvPr/>
        </p:nvSpPr>
        <p:spPr>
          <a:xfrm>
            <a:off x="19935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OS 7</a:t>
            </a:r>
            <a:br>
              <a:rPr lang="pt-BR" sz="1200" b="1" dirty="0"/>
            </a:br>
            <a:r>
              <a:rPr lang="pt-BR" sz="1200" b="1" dirty="0"/>
              <a:t> SELOS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B0474AF-BB2F-B74D-B619-56E3290DF5C3}"/>
              </a:ext>
            </a:extLst>
          </p:cNvPr>
          <p:cNvSpPr txBox="1"/>
          <p:nvPr/>
        </p:nvSpPr>
        <p:spPr>
          <a:xfrm>
            <a:off x="30222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AS 7 TROMBETAS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EC7124A-EB85-6743-B17D-37CBCD15206A}"/>
              </a:ext>
            </a:extLst>
          </p:cNvPr>
          <p:cNvSpPr txBox="1"/>
          <p:nvPr/>
        </p:nvSpPr>
        <p:spPr>
          <a:xfrm>
            <a:off x="4050922" y="1540058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O GRANDE CONFLITO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571AD80-F898-134C-9924-A03C80854A50}"/>
              </a:ext>
            </a:extLst>
          </p:cNvPr>
          <p:cNvSpPr txBox="1"/>
          <p:nvPr/>
        </p:nvSpPr>
        <p:spPr>
          <a:xfrm>
            <a:off x="1015245" y="541728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HISTÓRICA</a:t>
            </a:r>
          </a:p>
        </p:txBody>
      </p:sp>
      <p:sp>
        <p:nvSpPr>
          <p:cNvPr id="36" name="Seta para Baixo 35">
            <a:extLst>
              <a:ext uri="{FF2B5EF4-FFF2-40B4-BE49-F238E27FC236}">
                <a16:creationId xmlns:a16="http://schemas.microsoft.com/office/drawing/2014/main" id="{263FEB82-5363-C241-B256-850233E80D10}"/>
              </a:ext>
            </a:extLst>
          </p:cNvPr>
          <p:cNvSpPr/>
          <p:nvPr/>
        </p:nvSpPr>
        <p:spPr>
          <a:xfrm rot="16200000">
            <a:off x="9353737" y="1561858"/>
            <a:ext cx="596900" cy="902079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7" name="Seta para Baixo 36">
            <a:extLst>
              <a:ext uri="{FF2B5EF4-FFF2-40B4-BE49-F238E27FC236}">
                <a16:creationId xmlns:a16="http://schemas.microsoft.com/office/drawing/2014/main" id="{CF638634-93F5-B743-9A0F-04460D39C774}"/>
              </a:ext>
            </a:extLst>
          </p:cNvPr>
          <p:cNvSpPr/>
          <p:nvPr/>
        </p:nvSpPr>
        <p:spPr>
          <a:xfrm rot="16200000">
            <a:off x="9084053" y="2142446"/>
            <a:ext cx="596900" cy="1441448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8" name="Seta para Baixo 37">
            <a:extLst>
              <a:ext uri="{FF2B5EF4-FFF2-40B4-BE49-F238E27FC236}">
                <a16:creationId xmlns:a16="http://schemas.microsoft.com/office/drawing/2014/main" id="{9B514CDF-ECAD-564F-8FA8-EEDF985E5413}"/>
              </a:ext>
            </a:extLst>
          </p:cNvPr>
          <p:cNvSpPr/>
          <p:nvPr/>
        </p:nvSpPr>
        <p:spPr>
          <a:xfrm rot="16200000">
            <a:off x="10780901" y="3935602"/>
            <a:ext cx="596900" cy="917195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39" name="Seta para Baixo 38">
            <a:extLst>
              <a:ext uri="{FF2B5EF4-FFF2-40B4-BE49-F238E27FC236}">
                <a16:creationId xmlns:a16="http://schemas.microsoft.com/office/drawing/2014/main" id="{8E8B51C0-D880-2846-998D-4391687E47B8}"/>
              </a:ext>
            </a:extLst>
          </p:cNvPr>
          <p:cNvSpPr/>
          <p:nvPr/>
        </p:nvSpPr>
        <p:spPr>
          <a:xfrm rot="16200000">
            <a:off x="10290553" y="2879046"/>
            <a:ext cx="596900" cy="144144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ysClr val="windowText" lastClr="000000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C6E02FD-2620-014E-A542-C527B9F63D87}"/>
              </a:ext>
            </a:extLst>
          </p:cNvPr>
          <p:cNvSpPr txBox="1"/>
          <p:nvPr/>
        </p:nvSpPr>
        <p:spPr>
          <a:xfrm>
            <a:off x="6943915" y="5385013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PORÇÃO ESCATOLÓGICA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0CB2FFE-5F5B-FC4E-8626-16487A9105B9}"/>
              </a:ext>
            </a:extLst>
          </p:cNvPr>
          <p:cNvSpPr txBox="1"/>
          <p:nvPr/>
        </p:nvSpPr>
        <p:spPr>
          <a:xfrm>
            <a:off x="6858000" y="2724670"/>
            <a:ext cx="159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QUEDA DE BABILÔNIA</a:t>
            </a:r>
            <a:br>
              <a:rPr lang="pt-BR" sz="1200" b="1" dirty="0"/>
            </a:br>
            <a:r>
              <a:rPr lang="pt-BR" sz="1200" b="1" dirty="0">
                <a:solidFill>
                  <a:schemeClr val="accent4"/>
                </a:solidFill>
              </a:rPr>
              <a:t>(</a:t>
            </a:r>
            <a:r>
              <a:rPr lang="pt-BR" sz="1200" b="1" dirty="0" err="1">
                <a:solidFill>
                  <a:schemeClr val="accent4"/>
                </a:solidFill>
              </a:rPr>
              <a:t>Ap</a:t>
            </a:r>
            <a:r>
              <a:rPr lang="pt-BR" sz="1200" b="1" dirty="0">
                <a:solidFill>
                  <a:schemeClr val="accent4"/>
                </a:solidFill>
              </a:rPr>
              <a:t> 17-18)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E0693DD-649B-544B-9635-607B9102A026}"/>
              </a:ext>
            </a:extLst>
          </p:cNvPr>
          <p:cNvSpPr txBox="1"/>
          <p:nvPr/>
        </p:nvSpPr>
        <p:spPr>
          <a:xfrm>
            <a:off x="6858000" y="1904509"/>
            <a:ext cx="159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AS 7 PRAGAS </a:t>
            </a:r>
            <a:br>
              <a:rPr lang="pt-BR" sz="1200" b="1" dirty="0"/>
            </a:br>
            <a:r>
              <a:rPr lang="pt-BR" sz="1200" b="1" dirty="0">
                <a:solidFill>
                  <a:schemeClr val="accent4"/>
                </a:solidFill>
              </a:rPr>
              <a:t>(</a:t>
            </a:r>
            <a:r>
              <a:rPr lang="pt-BR" sz="1200" b="1" dirty="0" err="1">
                <a:solidFill>
                  <a:schemeClr val="accent4"/>
                </a:solidFill>
              </a:rPr>
              <a:t>Ap</a:t>
            </a:r>
            <a:r>
              <a:rPr lang="pt-BR" sz="1200" b="1" dirty="0">
                <a:solidFill>
                  <a:schemeClr val="accent4"/>
                </a:solidFill>
              </a:rPr>
              <a:t> 15-16)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A9F66A6-0167-C14C-A870-5048C403D62C}"/>
              </a:ext>
            </a:extLst>
          </p:cNvPr>
          <p:cNvSpPr txBox="1"/>
          <p:nvPr/>
        </p:nvSpPr>
        <p:spPr>
          <a:xfrm>
            <a:off x="6858000" y="3461270"/>
            <a:ext cx="159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O MILÊNIO</a:t>
            </a:r>
            <a:br>
              <a:rPr lang="pt-BR" sz="1200" b="1" dirty="0"/>
            </a:br>
            <a:r>
              <a:rPr lang="pt-BR" sz="1200" b="1" dirty="0">
                <a:solidFill>
                  <a:schemeClr val="accent4"/>
                </a:solidFill>
              </a:rPr>
              <a:t>(</a:t>
            </a:r>
            <a:r>
              <a:rPr lang="pt-BR" sz="1200" b="1" dirty="0" err="1">
                <a:solidFill>
                  <a:schemeClr val="accent4"/>
                </a:solidFill>
              </a:rPr>
              <a:t>Ap</a:t>
            </a:r>
            <a:r>
              <a:rPr lang="pt-BR" sz="1200" b="1" dirty="0">
                <a:solidFill>
                  <a:schemeClr val="accent4"/>
                </a:solidFill>
              </a:rPr>
              <a:t> 19-20)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C9A1223E-E133-C948-A850-50792E950E30}"/>
              </a:ext>
            </a:extLst>
          </p:cNvPr>
          <p:cNvSpPr txBox="1"/>
          <p:nvPr/>
        </p:nvSpPr>
        <p:spPr>
          <a:xfrm>
            <a:off x="6858000" y="4255699"/>
            <a:ext cx="159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A NOVA JERUSALÉM</a:t>
            </a:r>
            <a:br>
              <a:rPr lang="pt-BR" sz="1200" b="1" dirty="0"/>
            </a:br>
            <a:r>
              <a:rPr lang="pt-BR" sz="1200" b="1" dirty="0">
                <a:solidFill>
                  <a:schemeClr val="accent4"/>
                </a:solidFill>
              </a:rPr>
              <a:t>(</a:t>
            </a:r>
            <a:r>
              <a:rPr lang="pt-BR" sz="1200" b="1" dirty="0" err="1">
                <a:solidFill>
                  <a:schemeClr val="accent4"/>
                </a:solidFill>
              </a:rPr>
              <a:t>Ap</a:t>
            </a:r>
            <a:r>
              <a:rPr lang="pt-BR" sz="1200" b="1" dirty="0">
                <a:solidFill>
                  <a:schemeClr val="accent4"/>
                </a:solidFill>
              </a:rPr>
              <a:t> 21-22)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501E5A7-4274-2340-95B4-FC208365B966}"/>
              </a:ext>
            </a:extLst>
          </p:cNvPr>
          <p:cNvCxnSpPr/>
          <p:nvPr/>
        </p:nvCxnSpPr>
        <p:spPr>
          <a:xfrm>
            <a:off x="6096000" y="1238744"/>
            <a:ext cx="0" cy="4380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38347B9-222A-6F40-89BC-20059D510F2D}"/>
              </a:ext>
            </a:extLst>
          </p:cNvPr>
          <p:cNvSpPr txBox="1"/>
          <p:nvPr/>
        </p:nvSpPr>
        <p:spPr>
          <a:xfrm>
            <a:off x="1033918" y="5004096"/>
            <a:ext cx="384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2"/>
                </a:solidFill>
              </a:rPr>
              <a:t>TERMINAM COM VOLTA DE JESUS</a:t>
            </a:r>
          </a:p>
        </p:txBody>
      </p:sp>
    </p:spTree>
    <p:extLst>
      <p:ext uri="{BB962C8B-B14F-4D97-AF65-F5344CB8AC3E}">
        <p14:creationId xmlns:p14="http://schemas.microsoft.com/office/powerpoint/2010/main" val="344482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PARALELOS ENTRE BABILÔNIA E A NOVA JERUSALÉM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546380" y="1348622"/>
            <a:ext cx="4141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AS VISÕES DAS DUAS CIDADES/MULHERES</a:t>
            </a:r>
          </a:p>
        </p:txBody>
      </p:sp>
      <p:graphicFrame>
        <p:nvGraphicFramePr>
          <p:cNvPr id="11" name="Tabela 15">
            <a:extLst>
              <a:ext uri="{FF2B5EF4-FFF2-40B4-BE49-F238E27FC236}">
                <a16:creationId xmlns:a16="http://schemas.microsoft.com/office/drawing/2014/main" id="{564F0876-E895-D541-ACAC-C7778D284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637244"/>
              </p:ext>
            </p:extLst>
          </p:nvPr>
        </p:nvGraphicFramePr>
        <p:xfrm>
          <a:off x="640973" y="1914702"/>
          <a:ext cx="10551510" cy="3719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755">
                  <a:extLst>
                    <a:ext uri="{9D8B030D-6E8A-4147-A177-3AD203B41FA5}">
                      <a16:colId xmlns:a16="http://schemas.microsoft.com/office/drawing/2014/main" val="3650884363"/>
                    </a:ext>
                  </a:extLst>
                </a:gridCol>
                <a:gridCol w="5275755">
                  <a:extLst>
                    <a:ext uri="{9D8B030D-6E8A-4147-A177-3AD203B41FA5}">
                      <a16:colId xmlns:a16="http://schemas.microsoft.com/office/drawing/2014/main" val="2814168526"/>
                    </a:ext>
                  </a:extLst>
                </a:gridCol>
              </a:tblGrid>
              <a:tr h="208494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BABILÔNIA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NOVA JERUSALÉM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687551"/>
                  </a:ext>
                </a:extLst>
              </a:tr>
              <a:tr h="535580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Veio um dos sete anjos que têm as sete taças e falou comigo, dizendo: Vem, mostrar-te-ei o julgamento da grande meretriz que se acha sentada sobre muitas águas,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Então, veio um dos sete anjos que têm as sete taças cheias dos últimos sete flagelos e falou comigo, dizendo: Vem, mostrar-te-ei a noiva, a esposa do Cordeiro;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21:9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421583"/>
                  </a:ext>
                </a:extLst>
              </a:tr>
              <a:tr h="414643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Transportou-me o anjo, em espírito, a um deserto e vi uma mulher montada numa besta escarlate, besta repleta de nomes de blasfêmia, com sete cabeças e dez chifres.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17:3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 me transportou, em espírito, até a uma grande e elevada montanha e me mostrou a santa cidade, Jerusalém, que descia do céu, da parte de Deus,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21:10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7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mulher que viste é a grande cidade que domina sobre os reis da terra.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17:18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A cidade Santa</a:t>
                      </a:r>
                      <a:endParaRPr lang="pt-BR" sz="14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226129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Babilônia</a:t>
                      </a:r>
                      <a:endParaRPr lang="pt-BR" sz="14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Jerusalém</a:t>
                      </a:r>
                      <a:endParaRPr lang="pt-BR" sz="14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7575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Montada em uma besta no deserto</a:t>
                      </a:r>
                      <a:endParaRPr lang="pt-BR" sz="14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descia do Céu da parte de Deus</a:t>
                      </a:r>
                      <a:endParaRPr lang="pt-BR" sz="1400" dirty="0">
                        <a:solidFill>
                          <a:schemeClr val="accent4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2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620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PARALELOS ENTRE BABILÔNIA E A NOVA JERUSALÉM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546380" y="1348622"/>
            <a:ext cx="4443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DESCRIÇÃO DAS DUAS MULHERES/CIDADES</a:t>
            </a:r>
          </a:p>
        </p:txBody>
      </p:sp>
      <p:graphicFrame>
        <p:nvGraphicFramePr>
          <p:cNvPr id="11" name="Tabela 15">
            <a:extLst>
              <a:ext uri="{FF2B5EF4-FFF2-40B4-BE49-F238E27FC236}">
                <a16:creationId xmlns:a16="http://schemas.microsoft.com/office/drawing/2014/main" id="{564F0876-E895-D541-ACAC-C7778D284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314650"/>
              </p:ext>
            </p:extLst>
          </p:nvPr>
        </p:nvGraphicFramePr>
        <p:xfrm>
          <a:off x="640973" y="1914702"/>
          <a:ext cx="10551510" cy="419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755">
                  <a:extLst>
                    <a:ext uri="{9D8B030D-6E8A-4147-A177-3AD203B41FA5}">
                      <a16:colId xmlns:a16="http://schemas.microsoft.com/office/drawing/2014/main" val="3650884363"/>
                    </a:ext>
                  </a:extLst>
                </a:gridCol>
                <a:gridCol w="5275755">
                  <a:extLst>
                    <a:ext uri="{9D8B030D-6E8A-4147-A177-3AD203B41FA5}">
                      <a16:colId xmlns:a16="http://schemas.microsoft.com/office/drawing/2014/main" val="2814168526"/>
                    </a:ext>
                  </a:extLst>
                </a:gridCol>
              </a:tblGrid>
              <a:tr h="208494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BABILÔNIA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NOVA JERUSALÉM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687551"/>
                  </a:ext>
                </a:extLst>
              </a:tr>
              <a:tr h="535580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Achava-se a mulher vestida de púrpura e de escarlata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qual tem a glória de Deus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21:11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421583"/>
                  </a:ext>
                </a:extLst>
              </a:tr>
              <a:tr h="414643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adornada de ouro, de pedras preciosas e de pérolas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O seu fulgor era semelhante a uma pedra preciosíssima, como pedra de jaspe cristalina.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21:11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7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tendo na mão um cálice de ouro transbordante de abominações e com as imundícias da sua prostituição.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o rio da água da vida, brilhante como cristal, que sai do trono de Deus e do Cordeiro.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22:1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226129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Caiu! Caiu a grande Babilônia e se tornou morada de demônios, covil de toda espécie de espírito imundo e esconderijo de todo gênero de ave imunda e detestável,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18:2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Eis o tabernáculo de Deus com os homens. Deus habitará com eles. Eles serão povos de Deus, e Deus mesmo estará com eles.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21:3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7575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 aqueles que habitam sobre a terra, cujos nomes não foram escritos no Livro da Vida desde a fundação do mundo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17:8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Nela, nunca jamais penetrará coisa alguma contaminada, nem o que pratica abominação e mentira, mas somente os inscritos no Livro da Vida do Cordeiro.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21:27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2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17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PARALELOS ENTRE BABILÔNIA E A NOVA JERUSALÉM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546380" y="1348622"/>
            <a:ext cx="4443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DESCRIÇÃO DAS DUAS MULHERES/CIDADES</a:t>
            </a:r>
          </a:p>
        </p:txBody>
      </p:sp>
      <p:graphicFrame>
        <p:nvGraphicFramePr>
          <p:cNvPr id="11" name="Tabela 15">
            <a:extLst>
              <a:ext uri="{FF2B5EF4-FFF2-40B4-BE49-F238E27FC236}">
                <a16:creationId xmlns:a16="http://schemas.microsoft.com/office/drawing/2014/main" id="{564F0876-E895-D541-ACAC-C7778D284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647272"/>
              </p:ext>
            </p:extLst>
          </p:nvPr>
        </p:nvGraphicFramePr>
        <p:xfrm>
          <a:off x="640973" y="1914702"/>
          <a:ext cx="10551510" cy="419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755">
                  <a:extLst>
                    <a:ext uri="{9D8B030D-6E8A-4147-A177-3AD203B41FA5}">
                      <a16:colId xmlns:a16="http://schemas.microsoft.com/office/drawing/2014/main" val="3650884363"/>
                    </a:ext>
                  </a:extLst>
                </a:gridCol>
                <a:gridCol w="5275755">
                  <a:extLst>
                    <a:ext uri="{9D8B030D-6E8A-4147-A177-3AD203B41FA5}">
                      <a16:colId xmlns:a16="http://schemas.microsoft.com/office/drawing/2014/main" val="2814168526"/>
                    </a:ext>
                  </a:extLst>
                </a:gridCol>
              </a:tblGrid>
              <a:tr h="208494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BABILÔNIA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NOVA JERUSALÉM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687551"/>
                  </a:ext>
                </a:extLst>
              </a:tr>
              <a:tr h="535580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Achava-se a mulher vestida de púrpura e de escarlata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 qual tem a glória de Deus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21:11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421583"/>
                  </a:ext>
                </a:extLst>
              </a:tr>
              <a:tr h="414643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adornada de ouro, de pedras preciosas e de pérolas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O seu fulgor era semelhante a uma pedra preciosíssima, como pedra de jaspe cristalina.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21:11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7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tendo na mão um cálice de ouro transbordante de abominações e com as imundícias da sua prostituição.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o rio da água da vida, brilhante como cristal, que sai do trono de Deus e do Cordeiro.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22:1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226129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Caiu! Caiu a grande Babilônia e se tornou morada de demônios, covil de toda espécie de espírito imundo e esconderijo de todo gênero de ave imunda e detestável,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18:2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Eis o tabernáculo de Deus com os homens. Deus habitará com eles. Eles serão povos de Deus, e Deus mesmo estará com eles.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21:3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7575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 aqueles que habitam sobre a terra, cujos nomes não foram escritos no Livro da Vida desde a fundação do mundo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17:8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Nela, nunca jamais penetrará coisa alguma contaminada, nem o que pratica abominação e mentira, mas somente os inscritos no Livro da Vida do Cordeiro.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21:27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2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31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PARALELOS ENTRE BABILÔNIA E A NOVA JERUSALÉM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A6EDE4-04D7-4243-BE08-70B4C81A8A04}"/>
              </a:ext>
            </a:extLst>
          </p:cNvPr>
          <p:cNvSpPr/>
          <p:nvPr/>
        </p:nvSpPr>
        <p:spPr>
          <a:xfrm>
            <a:off x="546380" y="1348622"/>
            <a:ext cx="3318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O DESTINO DAS DUAS MULHERES</a:t>
            </a:r>
          </a:p>
        </p:txBody>
      </p:sp>
      <p:graphicFrame>
        <p:nvGraphicFramePr>
          <p:cNvPr id="11" name="Tabela 15">
            <a:extLst>
              <a:ext uri="{FF2B5EF4-FFF2-40B4-BE49-F238E27FC236}">
                <a16:creationId xmlns:a16="http://schemas.microsoft.com/office/drawing/2014/main" id="{564F0876-E895-D541-ACAC-C7778D284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82215"/>
              </p:ext>
            </p:extLst>
          </p:nvPr>
        </p:nvGraphicFramePr>
        <p:xfrm>
          <a:off x="640973" y="1914702"/>
          <a:ext cx="10551510" cy="3766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755">
                  <a:extLst>
                    <a:ext uri="{9D8B030D-6E8A-4147-A177-3AD203B41FA5}">
                      <a16:colId xmlns:a16="http://schemas.microsoft.com/office/drawing/2014/main" val="3650884363"/>
                    </a:ext>
                  </a:extLst>
                </a:gridCol>
                <a:gridCol w="5275755">
                  <a:extLst>
                    <a:ext uri="{9D8B030D-6E8A-4147-A177-3AD203B41FA5}">
                      <a16:colId xmlns:a16="http://schemas.microsoft.com/office/drawing/2014/main" val="2814168526"/>
                    </a:ext>
                  </a:extLst>
                </a:gridCol>
              </a:tblGrid>
              <a:tr h="208494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BABILÔNIA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accent4"/>
                          </a:solidFill>
                        </a:rPr>
                        <a:t>NOVA JERUSALÉM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687551"/>
                  </a:ext>
                </a:extLst>
              </a:tr>
              <a:tr h="535580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Feito está!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16:17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Tudo está feito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21:6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421583"/>
                  </a:ext>
                </a:extLst>
              </a:tr>
              <a:tr h="414643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 lembrou-se Deus da grande Babilônia para dar-lhe o cálice do vinho do furor da sua ira.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16:19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Eu, a quem tem sede, darei de graça da fonte da água da vida.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21:6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7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Também jamais em ti brilhará luz de candeia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18:23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pois a glória de Deus a iluminou, e o Cordeiro é a sua lâmpada.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As nações andarão mediante a sua luz, e os reis da terra lhe trazem a sua glória.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21:23,24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226129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Estou sentada como rainha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18:7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Nela, estará o trono de Deus e do Cordeiro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22:3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75756"/>
                  </a:ext>
                </a:extLst>
              </a:tr>
              <a:tr h="396908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será arrojada Babilônia, a grande cidade, e nunca jamais será achada.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18:21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porque o Senhor Deus brilhará sobre eles, e reinarão pelos séculos dos séculos.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accent4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22:5</a:t>
                      </a:r>
                      <a:endParaRPr lang="pt-BR" sz="140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2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20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IDENTIDADE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8DF5409-97FB-3F4B-8985-B8B9063967F8}"/>
              </a:ext>
            </a:extLst>
          </p:cNvPr>
          <p:cNvSpPr/>
          <p:nvPr/>
        </p:nvSpPr>
        <p:spPr>
          <a:xfrm>
            <a:off x="651364" y="1960604"/>
            <a:ext cx="54550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Veio um dos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anjos </a:t>
            </a:r>
            <a:r>
              <a:rPr lang="pt-BR" dirty="0"/>
              <a:t>que têm as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sete taças </a:t>
            </a:r>
            <a:r>
              <a:rPr lang="pt-BR" dirty="0"/>
              <a:t>e falou comigo, dizendo: Vem, mostrar-te-ei o julgamento da </a:t>
            </a:r>
            <a:r>
              <a:rPr lang="pt-BR" u="sng" dirty="0">
                <a:solidFill>
                  <a:schemeClr val="accent4"/>
                </a:solidFill>
              </a:rPr>
              <a:t>grande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meretriz</a:t>
            </a:r>
            <a:r>
              <a:rPr lang="pt-BR" u="sng" dirty="0">
                <a:solidFill>
                  <a:schemeClr val="accent4"/>
                </a:solidFill>
              </a:rPr>
              <a:t> que se acha sentada sobre muitas águas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com quem se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prostituíram</a:t>
            </a:r>
            <a:r>
              <a:rPr lang="pt-BR" u="sng" dirty="0">
                <a:solidFill>
                  <a:schemeClr val="accent4"/>
                </a:solidFill>
              </a:rPr>
              <a:t>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os reis da terra</a:t>
            </a:r>
            <a:r>
              <a:rPr lang="pt-BR" dirty="0"/>
              <a:t>; e, com o vinho de sua devassidão, foi que se embebedaram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os que habitam na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u="sng" dirty="0">
                <a:solidFill>
                  <a:schemeClr val="accent4"/>
                </a:solidFill>
              </a:rPr>
              <a:t>Transportou-me o anjo, em espírito</a:t>
            </a:r>
            <a:r>
              <a:rPr lang="pt-BR" dirty="0"/>
              <a:t>, </a:t>
            </a:r>
            <a:r>
              <a:rPr lang="pt-BR" u="sng" dirty="0">
                <a:solidFill>
                  <a:schemeClr val="accent4"/>
                </a:solidFill>
              </a:rPr>
              <a:t>a um deserto e vi uma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u="sng" dirty="0">
                <a:solidFill>
                  <a:schemeClr val="accent4"/>
                </a:solidFill>
              </a:rPr>
              <a:t> </a:t>
            </a:r>
            <a:r>
              <a:rPr lang="pt-BR" dirty="0"/>
              <a:t>montada numa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escarlate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repleta de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nomes de blasfêmia, com sete cabeças e dez chifres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639F1C0-84BB-474D-978A-3507A5C95D7F}"/>
              </a:ext>
            </a:extLst>
          </p:cNvPr>
          <p:cNvSpPr/>
          <p:nvPr/>
        </p:nvSpPr>
        <p:spPr>
          <a:xfrm>
            <a:off x="6358082" y="1960604"/>
            <a:ext cx="513983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4</a:t>
            </a:r>
            <a:r>
              <a:rPr lang="pt-BR" dirty="0"/>
              <a:t>Achava-se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vestida de púrpura e de escarlata, adornada de ouro, de pedras preciosas e de pérolas</a:t>
            </a:r>
            <a:r>
              <a:rPr lang="pt-BR" dirty="0"/>
              <a:t>, tendo na mão um cálice de ouro transbordante de abominações e com as imundícias da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prostituição</a:t>
            </a:r>
            <a:r>
              <a:rPr lang="pt-BR" dirty="0"/>
              <a:t>.</a:t>
            </a:r>
            <a:br>
              <a:rPr lang="pt-BR" dirty="0"/>
            </a:br>
            <a:r>
              <a:rPr lang="pt-BR" u="sng" baseline="30000" dirty="0">
                <a:solidFill>
                  <a:schemeClr val="accent4"/>
                </a:solidFill>
              </a:rPr>
              <a:t>5</a:t>
            </a:r>
            <a:r>
              <a:rPr lang="pt-BR" u="sng" dirty="0">
                <a:solidFill>
                  <a:schemeClr val="accent4"/>
                </a:solidFill>
              </a:rPr>
              <a:t>Na sua fronte, achava-se escrito um nome, um mistério: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Babilônia</a:t>
            </a:r>
            <a:r>
              <a:rPr lang="pt-BR" u="sng" dirty="0">
                <a:solidFill>
                  <a:schemeClr val="accent4"/>
                </a:solidFill>
              </a:rPr>
              <a:t>, a Grande, a Mãe das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Meretrizes</a:t>
            </a:r>
            <a:r>
              <a:rPr lang="pt-BR" u="sng" dirty="0">
                <a:solidFill>
                  <a:schemeClr val="accent4"/>
                </a:solidFill>
              </a:rPr>
              <a:t> e das Abominações da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Então, vi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dirty="0"/>
              <a:t> embriagada com o sangue dos santos e com o sangue das testemunhas de Jesus; </a:t>
            </a:r>
            <a:r>
              <a:rPr lang="pt-BR" u="sng" dirty="0">
                <a:solidFill>
                  <a:schemeClr val="accent4"/>
                </a:solidFill>
              </a:rPr>
              <a:t>e, quando a vi, admirei-me com grande espanto.</a:t>
            </a:r>
            <a:br>
              <a:rPr lang="pt-BR" sz="1400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17:1-6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54E5F1-6812-1146-9C12-968254C90B1B}"/>
              </a:ext>
            </a:extLst>
          </p:cNvPr>
          <p:cNvSpPr txBox="1"/>
          <p:nvPr/>
        </p:nvSpPr>
        <p:spPr>
          <a:xfrm>
            <a:off x="0" y="249381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51.13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07456AF-AB73-624A-83C4-142DEB9DB02F}"/>
              </a:ext>
            </a:extLst>
          </p:cNvPr>
          <p:cNvSpPr txBox="1"/>
          <p:nvPr/>
        </p:nvSpPr>
        <p:spPr>
          <a:xfrm>
            <a:off x="-1" y="2832830"/>
            <a:ext cx="882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23.17; 1.21;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16.23-26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2E23C21-BB0D-4246-9426-BF1C8EDD786F}"/>
              </a:ext>
            </a:extLst>
          </p:cNvPr>
          <p:cNvSpPr txBox="1"/>
          <p:nvPr/>
        </p:nvSpPr>
        <p:spPr>
          <a:xfrm>
            <a:off x="0" y="3709409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12.6,14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200171A-7CD5-AE48-8706-45B02A68D062}"/>
              </a:ext>
            </a:extLst>
          </p:cNvPr>
          <p:cNvSpPr txBox="1"/>
          <p:nvPr/>
        </p:nvSpPr>
        <p:spPr>
          <a:xfrm>
            <a:off x="11143309" y="1995167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28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4C87D1E-5D03-4849-8D55-465F95A97634}"/>
              </a:ext>
            </a:extLst>
          </p:cNvPr>
          <p:cNvSpPr txBox="1"/>
          <p:nvPr/>
        </p:nvSpPr>
        <p:spPr>
          <a:xfrm>
            <a:off x="11130609" y="332656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28.36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299C123-5C05-8540-B48E-26CFBE4BFB62}"/>
              </a:ext>
            </a:extLst>
          </p:cNvPr>
          <p:cNvSpPr txBox="1"/>
          <p:nvPr/>
        </p:nvSpPr>
        <p:spPr>
          <a:xfrm>
            <a:off x="-2" y="4215605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13.1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1.15-23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0D589CF-CAB8-8441-ADA8-CC05E997B000}"/>
              </a:ext>
            </a:extLst>
          </p:cNvPr>
          <p:cNvSpPr txBox="1"/>
          <p:nvPr/>
        </p:nvSpPr>
        <p:spPr>
          <a:xfrm>
            <a:off x="2819397" y="480038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Mc 2.7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263777F-0D3B-A24D-BE85-C05B78600567}"/>
              </a:ext>
            </a:extLst>
          </p:cNvPr>
          <p:cNvSpPr txBox="1"/>
          <p:nvPr/>
        </p:nvSpPr>
        <p:spPr>
          <a:xfrm>
            <a:off x="11152345" y="224318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4.30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7EC981B-0E2B-F44D-B989-E8E50735A30D}"/>
              </a:ext>
            </a:extLst>
          </p:cNvPr>
          <p:cNvSpPr txBox="1"/>
          <p:nvPr/>
        </p:nvSpPr>
        <p:spPr>
          <a:xfrm>
            <a:off x="11139645" y="262932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51.7,8</a:t>
            </a:r>
          </a:p>
        </p:txBody>
      </p:sp>
    </p:spTree>
    <p:extLst>
      <p:ext uri="{BB962C8B-B14F-4D97-AF65-F5344CB8AC3E}">
        <p14:creationId xmlns:p14="http://schemas.microsoft.com/office/powerpoint/2010/main" val="3736967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IDENTIDADE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60B3641-2838-C74B-A9F5-3A48B37114A1}"/>
              </a:ext>
            </a:extLst>
          </p:cNvPr>
          <p:cNvSpPr/>
          <p:nvPr/>
        </p:nvSpPr>
        <p:spPr>
          <a:xfrm>
            <a:off x="546380" y="1348622"/>
            <a:ext cx="7036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COMPARACAO DAS VESTES DA MERETRIZ COM AS DO SUMO-SACERDOTE</a:t>
            </a:r>
          </a:p>
        </p:txBody>
      </p:sp>
      <p:pic>
        <p:nvPicPr>
          <p:cNvPr id="1026" name="Picture 2" descr="E28-3: How the High Priest&amp;#39;s clothing was different from the pagan priests  of the day - WELCOME TO THE MESSIANIC REVOLUTION">
            <a:extLst>
              <a:ext uri="{FF2B5EF4-FFF2-40B4-BE49-F238E27FC236}">
                <a16:creationId xmlns:a16="http://schemas.microsoft.com/office/drawing/2014/main" id="{99679058-1450-044F-8E17-65BE9160E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860" y="1907026"/>
            <a:ext cx="2905880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5. Decoding The Book of Revelation | Chapter 17 | Walter Veith |  Cristianismo, Ilustração, Bíblico">
            <a:extLst>
              <a:ext uri="{FF2B5EF4-FFF2-40B4-BE49-F238E27FC236}">
                <a16:creationId xmlns:a16="http://schemas.microsoft.com/office/drawing/2014/main" id="{19CC3320-3561-E046-8B4F-F7A0D285E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484" y="1990194"/>
            <a:ext cx="5541818" cy="415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59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546380" y="365125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IDENTIDADE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60B3641-2838-C74B-A9F5-3A48B37114A1}"/>
              </a:ext>
            </a:extLst>
          </p:cNvPr>
          <p:cNvSpPr/>
          <p:nvPr/>
        </p:nvSpPr>
        <p:spPr>
          <a:xfrm>
            <a:off x="546380" y="1348622"/>
            <a:ext cx="6953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APOSTASIADA MULHER DO CAPITULO 12 NA MERETRIZ DO CAPITULO 17</a:t>
            </a:r>
          </a:p>
        </p:txBody>
      </p:sp>
      <p:pic>
        <p:nvPicPr>
          <p:cNvPr id="10" name="Picture 4" descr="15. Decoding The Book of Revelation | Chapter 17 | Walter Veith |  Cristianismo, Ilustração, Bíblico">
            <a:extLst>
              <a:ext uri="{FF2B5EF4-FFF2-40B4-BE49-F238E27FC236}">
                <a16:creationId xmlns:a16="http://schemas.microsoft.com/office/drawing/2014/main" id="{4B29FF1F-7105-1548-9700-D40AC2A33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484" y="1990194"/>
            <a:ext cx="5541818" cy="415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VELATION SEMINAR #18 Revelation&amp;#39;s description of God&amp;#39;s church. - ppt  download">
            <a:extLst>
              <a:ext uri="{FF2B5EF4-FFF2-40B4-BE49-F238E27FC236}">
                <a16:creationId xmlns:a16="http://schemas.microsoft.com/office/drawing/2014/main" id="{13063AEC-CB7E-AB4B-9A9B-DB5826A12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78" b="99861" l="10000" r="90000">
                        <a14:foregroundMark x1="72604" y1="4722" x2="66771" y2="5000"/>
                        <a14:foregroundMark x1="66771" y1="5000" x2="62500" y2="26389"/>
                        <a14:foregroundMark x1="62500" y1="26389" x2="57083" y2="32917"/>
                        <a14:foregroundMark x1="57083" y1="32917" x2="56563" y2="40694"/>
                        <a14:foregroundMark x1="56563" y1="40694" x2="58750" y2="47917"/>
                        <a14:foregroundMark x1="58750" y1="47917" x2="56458" y2="55694"/>
                        <a14:foregroundMark x1="56458" y1="55694" x2="52812" y2="61111"/>
                        <a14:foregroundMark x1="52812" y1="61111" x2="50208" y2="68611"/>
                        <a14:foregroundMark x1="50208" y1="68611" x2="53943" y2="73915"/>
                        <a14:foregroundMark x1="52665" y1="98041" x2="51667" y2="99583"/>
                        <a14:foregroundMark x1="54830" y1="99545" x2="74688" y2="99306"/>
                        <a14:foregroundMark x1="51667" y1="99583" x2="54830" y2="99545"/>
                        <a14:foregroundMark x1="74688" y1="99306" x2="78333" y2="81667"/>
                        <a14:foregroundMark x1="78333" y1="81667" x2="77396" y2="42361"/>
                        <a14:foregroundMark x1="77396" y1="42361" x2="79271" y2="35417"/>
                        <a14:foregroundMark x1="79271" y1="35417" x2="77708" y2="25556"/>
                        <a14:foregroundMark x1="77708" y1="25556" x2="73125" y2="18611"/>
                        <a14:foregroundMark x1="73125" y1="18611" x2="73229" y2="5278"/>
                        <a14:foregroundMark x1="66875" y1="39583" x2="66771" y2="41528"/>
                        <a14:foregroundMark x1="73229" y1="22500" x2="72604" y2="14722"/>
                        <a14:foregroundMark x1="72604" y1="14722" x2="69063" y2="9167"/>
                        <a14:foregroundMark x1="69063" y1="9167" x2="68021" y2="15972"/>
                        <a14:foregroundMark x1="68021" y1="15972" x2="68750" y2="25694"/>
                        <a14:foregroundMark x1="68750" y1="25694" x2="73438" y2="22639"/>
                        <a14:foregroundMark x1="73438" y1="22639" x2="73438" y2="22639"/>
                        <a14:foregroundMark x1="63229" y1="31806" x2="59792" y2="37778"/>
                        <a14:foregroundMark x1="59792" y1="37778" x2="60000" y2="45972"/>
                        <a14:foregroundMark x1="60000" y1="45972" x2="57396" y2="53472"/>
                        <a14:foregroundMark x1="57396" y1="53472" x2="53438" y2="58750"/>
                        <a14:foregroundMark x1="53438" y1="58750" x2="51667" y2="66528"/>
                        <a14:foregroundMark x1="55177" y1="73614" x2="55313" y2="73889"/>
                        <a14:foregroundMark x1="51667" y1="66528" x2="54854" y2="72961"/>
                        <a14:foregroundMark x1="55313" y1="73889" x2="55308" y2="74168"/>
                        <a14:foregroundMark x1="52348" y1="97657" x2="51979" y2="98472"/>
                        <a14:foregroundMark x1="55128" y1="98918" x2="61771" y2="99861"/>
                        <a14:foregroundMark x1="51979" y1="98472" x2="53332" y2="98664"/>
                        <a14:foregroundMark x1="61771" y1="99861" x2="73438" y2="99167"/>
                        <a14:foregroundMark x1="73438" y1="99167" x2="79271" y2="96389"/>
                        <a14:foregroundMark x1="79271" y1="96389" x2="74583" y2="92361"/>
                        <a14:foregroundMark x1="74583" y1="92361" x2="76354" y2="81806"/>
                        <a14:foregroundMark x1="76354" y1="81806" x2="76146" y2="41528"/>
                        <a14:foregroundMark x1="76146" y1="41528" x2="72500" y2="34167"/>
                        <a14:foregroundMark x1="72500" y1="34167" x2="63021" y2="31806"/>
                        <a14:foregroundMark x1="53315" y1="98851" x2="52708" y2="99167"/>
                        <a14:foregroundMark x1="55005" y1="97971" x2="54545" y2="98211"/>
                        <a14:foregroundMark x1="63646" y1="93472" x2="55717" y2="97600"/>
                        <a14:foregroundMark x1="55103" y1="99262" x2="59688" y2="99444"/>
                        <a14:foregroundMark x1="52708" y1="99167" x2="53880" y2="99214"/>
                        <a14:foregroundMark x1="59688" y1="99444" x2="63542" y2="94861"/>
                        <a14:foregroundMark x1="63542" y1="94861" x2="64792" y2="94444"/>
                        <a14:foregroundMark x1="71771" y1="93472" x2="81771" y2="99167"/>
                        <a14:foregroundMark x1="81771" y1="99167" x2="81875" y2="99861"/>
                        <a14:foregroundMark x1="76771" y1="48056" x2="68646" y2="36944"/>
                        <a14:foregroundMark x1="68646" y1="36944" x2="64063" y2="43750"/>
                        <a14:foregroundMark x1="64063" y1="43750" x2="62292" y2="83056"/>
                        <a14:foregroundMark x1="62292" y1="83056" x2="67083" y2="92917"/>
                        <a14:foregroundMark x1="67083" y1="92917" x2="72917" y2="93056"/>
                        <a14:foregroundMark x1="72917" y1="93056" x2="75417" y2="81389"/>
                        <a14:foregroundMark x1="75417" y1="81389" x2="73021" y2="51944"/>
                        <a14:foregroundMark x1="73021" y1="51944" x2="76042" y2="48194"/>
                        <a14:backgroundMark x1="24896" y1="45278" x2="24896" y2="45278"/>
                        <a14:backgroundMark x1="26042" y1="26111" x2="23750" y2="51389"/>
                        <a14:backgroundMark x1="23750" y1="51389" x2="24479" y2="58611"/>
                        <a14:backgroundMark x1="24479" y1="58611" x2="35313" y2="54167"/>
                        <a14:backgroundMark x1="35313" y1="54167" x2="40625" y2="30139"/>
                        <a14:backgroundMark x1="40625" y1="30139" x2="39583" y2="16250"/>
                        <a14:backgroundMark x1="39583" y1="16250" x2="20104" y2="52639"/>
                        <a14:backgroundMark x1="20104" y1="52639" x2="20521" y2="71944"/>
                        <a14:backgroundMark x1="20521" y1="71944" x2="30521" y2="58611"/>
                        <a14:backgroundMark x1="30521" y1="58611" x2="35938" y2="42778"/>
                        <a14:backgroundMark x1="35938" y1="42778" x2="28021" y2="70556"/>
                        <a14:backgroundMark x1="28021" y1="70556" x2="39792" y2="47778"/>
                        <a14:backgroundMark x1="39792" y1="47778" x2="36146" y2="61944"/>
                        <a14:backgroundMark x1="36146" y1="61944" x2="41458" y2="53611"/>
                        <a14:backgroundMark x1="41458" y1="53611" x2="36771" y2="59306"/>
                        <a14:backgroundMark x1="36771" y1="59306" x2="36667" y2="59306"/>
                        <a14:backgroundMark x1="59583" y1="75417" x2="54271" y2="76528"/>
                        <a14:backgroundMark x1="54271" y1="76528" x2="52083" y2="83472"/>
                        <a14:backgroundMark x1="52083" y1="83472" x2="51771" y2="92500"/>
                        <a14:backgroundMark x1="51771" y1="92500" x2="57917" y2="94028"/>
                        <a14:backgroundMark x1="57917" y1="94028" x2="59062" y2="76389"/>
                        <a14:backgroundMark x1="57292" y1="79028" x2="54479" y2="85833"/>
                        <a14:backgroundMark x1="54479" y1="85833" x2="57604" y2="79722"/>
                        <a14:backgroundMark x1="57604" y1="79722" x2="57604" y2="79444"/>
                        <a14:backgroundMark x1="57083" y1="85139" x2="53125" y2="89722"/>
                        <a14:backgroundMark x1="53125" y1="89722" x2="58125" y2="87778"/>
                        <a14:backgroundMark x1="58125" y1="87778" x2="57917" y2="83750"/>
                        <a14:backgroundMark x1="56354" y1="76528" x2="56563" y2="85833"/>
                        <a14:backgroundMark x1="56563" y1="85833" x2="57500" y2="78194"/>
                        <a14:backgroundMark x1="57500" y1="78194" x2="56458" y2="75972"/>
                        <a14:backgroundMark x1="54896" y1="72917" x2="55313" y2="73472"/>
                        <a14:backgroundMark x1="59167" y1="84028" x2="59479" y2="83750"/>
                        <a14:backgroundMark x1="59062" y1="84167" x2="57813" y2="91250"/>
                        <a14:backgroundMark x1="57813" y1="91250" x2="53854" y2="96806"/>
                        <a14:backgroundMark x1="53854" y1="96806" x2="54479" y2="89722"/>
                        <a14:backgroundMark x1="54479" y1="89722" x2="57500" y2="85972"/>
                        <a14:backgroundMark x1="54375" y1="97500" x2="55313" y2="90694"/>
                        <a14:backgroundMark x1="55313" y1="90694" x2="53958" y2="97500"/>
                        <a14:backgroundMark x1="53958" y1="97500" x2="53021" y2="98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6957" y="1781337"/>
            <a:ext cx="6012873" cy="450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265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967450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OS APOIADORES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633DCC-05ED-F147-98AE-6E884D79FADB}"/>
              </a:ext>
            </a:extLst>
          </p:cNvPr>
          <p:cNvSpPr/>
          <p:nvPr/>
        </p:nvSpPr>
        <p:spPr>
          <a:xfrm>
            <a:off x="670036" y="1049799"/>
            <a:ext cx="51696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7</a:t>
            </a:r>
            <a:r>
              <a:rPr lang="pt-BR" dirty="0"/>
              <a:t>O anjo, porém, me disse: Por que te admiraste? Dir-te-ei o mistério da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dirty="0"/>
              <a:t> e da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que tem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as sete cabeças e os dez chifres</a:t>
            </a:r>
            <a:r>
              <a:rPr lang="pt-BR" dirty="0"/>
              <a:t> e que leva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dirty="0"/>
              <a:t>: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que viste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, era e não é</a:t>
            </a:r>
            <a:r>
              <a:rPr lang="pt-BR" dirty="0"/>
              <a:t>, está para emergir do abismo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caminha para a destruição</a:t>
            </a:r>
            <a:r>
              <a:rPr lang="pt-BR" dirty="0"/>
              <a:t>.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aqueles que habitam sobre a terra</a:t>
            </a:r>
            <a:r>
              <a:rPr lang="pt-BR" dirty="0"/>
              <a:t>, </a:t>
            </a:r>
            <a:r>
              <a:rPr lang="pt-BR" u="sng" dirty="0">
                <a:solidFill>
                  <a:schemeClr val="accent4"/>
                </a:solidFill>
              </a:rPr>
              <a:t>cujos nomes não foram escritos no Livro da Vida desde a fundação do mundo</a:t>
            </a:r>
            <a:r>
              <a:rPr lang="pt-BR" dirty="0"/>
              <a:t>, se admirarão, vendo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que era e não é</a:t>
            </a:r>
            <a:r>
              <a:rPr lang="pt-BR" dirty="0"/>
              <a:t>, mas aparecerá.</a:t>
            </a:r>
            <a:br>
              <a:rPr lang="pt-BR" dirty="0"/>
            </a:br>
            <a:r>
              <a:rPr lang="pt-BR" baseline="30000" dirty="0"/>
              <a:t>9</a:t>
            </a:r>
            <a:r>
              <a:rPr lang="pt-BR" dirty="0"/>
              <a:t>Aqui está o sentido, que tem sabedoria: </a:t>
            </a:r>
            <a:r>
              <a:rPr lang="pt-BR" u="sng" dirty="0">
                <a:solidFill>
                  <a:schemeClr val="accent4"/>
                </a:solidFill>
              </a:rPr>
              <a:t>as sete cabeças são sete montes, nos quais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u="sng" dirty="0">
                <a:solidFill>
                  <a:schemeClr val="accent4"/>
                </a:solidFill>
              </a:rPr>
              <a:t> está sentada. São também sete reis,</a:t>
            </a:r>
            <a:br>
              <a:rPr lang="pt-BR" u="sng" dirty="0">
                <a:solidFill>
                  <a:schemeClr val="accent4"/>
                </a:solidFill>
              </a:rPr>
            </a:br>
            <a:r>
              <a:rPr lang="pt-BR" u="sng" baseline="30000" dirty="0">
                <a:solidFill>
                  <a:schemeClr val="accent4"/>
                </a:solidFill>
              </a:rPr>
              <a:t>10</a:t>
            </a:r>
            <a:r>
              <a:rPr lang="pt-BR" u="sng" dirty="0">
                <a:solidFill>
                  <a:schemeClr val="accent4"/>
                </a:solidFill>
              </a:rPr>
              <a:t>dos quais caíram cinco, um existe, e o outro ainda não chegou; e, quando chegar, tem de durar pouco.</a:t>
            </a:r>
            <a:br>
              <a:rPr lang="pt-BR" u="sng" dirty="0">
                <a:solidFill>
                  <a:schemeClr val="accent4"/>
                </a:solidFill>
              </a:rPr>
            </a:br>
            <a:r>
              <a:rPr lang="pt-BR" u="sng" baseline="30000" dirty="0">
                <a:solidFill>
                  <a:schemeClr val="accent4"/>
                </a:solidFill>
              </a:rPr>
              <a:t>11</a:t>
            </a:r>
            <a:r>
              <a:rPr lang="pt-BR" u="sng" dirty="0">
                <a:solidFill>
                  <a:schemeClr val="accent4"/>
                </a:solidFill>
              </a:rPr>
              <a:t>E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u="sng" dirty="0">
                <a:solidFill>
                  <a:schemeClr val="accent4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que era e não é</a:t>
            </a:r>
            <a:r>
              <a:rPr lang="pt-BR" u="sng" dirty="0">
                <a:solidFill>
                  <a:schemeClr val="accent4"/>
                </a:solidFill>
              </a:rPr>
              <a:t>, também é ele, o oitavo rei, e procede dos sete</a:t>
            </a:r>
            <a:r>
              <a:rPr lang="pt-BR" dirty="0"/>
              <a:t>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caminha para a destruição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12</a:t>
            </a:r>
            <a:r>
              <a:rPr lang="pt-BR" dirty="0"/>
              <a:t>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dez chifres </a:t>
            </a:r>
            <a:r>
              <a:rPr lang="pt-BR" dirty="0"/>
              <a:t>que viste são dez reis, </a:t>
            </a:r>
            <a:r>
              <a:rPr lang="pt-BR" u="sng" dirty="0">
                <a:solidFill>
                  <a:schemeClr val="accent4"/>
                </a:solidFill>
              </a:rPr>
              <a:t>os quais ainda não receberam reino, mas recebem autoridade como reis, com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u="sng" dirty="0">
                <a:solidFill>
                  <a:schemeClr val="accent4"/>
                </a:solidFill>
              </a:rPr>
              <a:t>, durante uma hora</a:t>
            </a:r>
            <a:r>
              <a:rPr lang="pt-BR" dirty="0"/>
              <a:t>.</a:t>
            </a:r>
            <a:br>
              <a:rPr lang="pt-BR" dirty="0"/>
            </a:br>
            <a:endParaRPr lang="pt-BR" dirty="0">
              <a:effectLst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A3B9CA7-2731-594D-B461-C36448B6C9CD}"/>
              </a:ext>
            </a:extLst>
          </p:cNvPr>
          <p:cNvSpPr/>
          <p:nvPr/>
        </p:nvSpPr>
        <p:spPr>
          <a:xfrm>
            <a:off x="6264164" y="1042104"/>
            <a:ext cx="5257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13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Têm estes um só pensamento </a:t>
            </a:r>
            <a:r>
              <a:rPr lang="pt-BR" dirty="0"/>
              <a:t>e oferecem à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dirty="0"/>
              <a:t> o poder e a autoridade que possuem.</a:t>
            </a:r>
            <a:br>
              <a:rPr lang="pt-BR" dirty="0"/>
            </a:br>
            <a:r>
              <a:rPr lang="pt-BR" baseline="30000" dirty="0"/>
              <a:t>14</a:t>
            </a:r>
            <a:r>
              <a:rPr lang="pt-BR" dirty="0"/>
              <a:t>Pelejarão eles contra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dirty="0"/>
              <a:t>, 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Cordeiro</a:t>
            </a:r>
            <a:r>
              <a:rPr lang="pt-BR" dirty="0"/>
              <a:t> os vencerá, </a:t>
            </a:r>
            <a:r>
              <a:rPr lang="pt-BR" u="sng" dirty="0">
                <a:solidFill>
                  <a:schemeClr val="accent4"/>
                </a:solidFill>
              </a:rPr>
              <a:t>pois é o Senhor dos senhores e o Rei dos reis; vencerão também os chamados, eleitos e fiéis que se acham com ele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15</a:t>
            </a:r>
            <a:r>
              <a:rPr lang="pt-BR" dirty="0"/>
              <a:t>Falou-me ainda: </a:t>
            </a:r>
            <a:r>
              <a:rPr lang="pt-BR" u="sng" dirty="0">
                <a:solidFill>
                  <a:schemeClr val="accent4"/>
                </a:solidFill>
              </a:rPr>
              <a:t>As águas que viste, onde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meretriz</a:t>
            </a:r>
            <a:r>
              <a:rPr lang="pt-BR" u="sng" dirty="0">
                <a:solidFill>
                  <a:schemeClr val="accent4"/>
                </a:solidFill>
              </a:rPr>
              <a:t> está assentada, são povos, multidões, nações e línguas.</a:t>
            </a:r>
            <a:br>
              <a:rPr lang="pt-BR" u="sng" dirty="0">
                <a:solidFill>
                  <a:schemeClr val="accent4"/>
                </a:solidFill>
              </a:rPr>
            </a:br>
            <a:r>
              <a:rPr lang="pt-BR" baseline="30000" dirty="0"/>
              <a:t>16</a:t>
            </a:r>
            <a:r>
              <a:rPr lang="pt-BR" dirty="0"/>
              <a:t>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dez chifres </a:t>
            </a:r>
            <a:r>
              <a:rPr lang="pt-BR" dirty="0"/>
              <a:t>que viste e a besta, esses odiarão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meretriz</a:t>
            </a:r>
            <a:r>
              <a:rPr lang="pt-BR" dirty="0"/>
              <a:t>, e a farão devastada e despojada, e lhe comerão as carnes, e a consumirão no fogo.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u="sng" dirty="0">
                <a:solidFill>
                  <a:schemeClr val="accent4"/>
                </a:solidFill>
              </a:rPr>
              <a:t>Porque em seu coração incutiu Deus que realizem o seu pensamento, o executem à uma e deem à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besta</a:t>
            </a:r>
            <a:r>
              <a:rPr lang="pt-BR" u="sng" dirty="0">
                <a:solidFill>
                  <a:schemeClr val="accent4"/>
                </a:solidFill>
              </a:rPr>
              <a:t> o reino que possuem, até que se cumpram as palavras de Deus.</a:t>
            </a:r>
            <a:br>
              <a:rPr lang="pt-BR" dirty="0"/>
            </a:br>
            <a:r>
              <a:rPr lang="pt-BR" baseline="30000" dirty="0"/>
              <a:t>18</a:t>
            </a:r>
            <a:r>
              <a:rPr lang="pt-BR" dirty="0"/>
              <a:t>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mulher</a:t>
            </a:r>
            <a:r>
              <a:rPr lang="pt-BR" dirty="0"/>
              <a:t> que viste é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grande cidade </a:t>
            </a:r>
            <a:r>
              <a:rPr lang="pt-BR" dirty="0"/>
              <a:t>que domina sobre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os reis da terra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17:7-18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F28FC8-4BD1-3249-9575-9B684ABE808B}"/>
              </a:ext>
            </a:extLst>
          </p:cNvPr>
          <p:cNvSpPr txBox="1"/>
          <p:nvPr/>
        </p:nvSpPr>
        <p:spPr>
          <a:xfrm>
            <a:off x="0" y="165727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13.1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E5AE9F-0E5D-F646-B38E-99DF536AAC7C}"/>
              </a:ext>
            </a:extLst>
          </p:cNvPr>
          <p:cNvSpPr txBox="1"/>
          <p:nvPr/>
        </p:nvSpPr>
        <p:spPr>
          <a:xfrm>
            <a:off x="-1" y="2758220"/>
            <a:ext cx="9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13.8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84B9D72-6983-E949-B554-5D9A13118978}"/>
              </a:ext>
            </a:extLst>
          </p:cNvPr>
          <p:cNvSpPr txBox="1"/>
          <p:nvPr/>
        </p:nvSpPr>
        <p:spPr>
          <a:xfrm>
            <a:off x="11309523" y="120219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11.6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8F267C8-B294-EB4F-9309-8DD43719320F}"/>
              </a:ext>
            </a:extLst>
          </p:cNvPr>
          <p:cNvSpPr txBox="1"/>
          <p:nvPr/>
        </p:nvSpPr>
        <p:spPr>
          <a:xfrm>
            <a:off x="-1" y="3037620"/>
            <a:ext cx="9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13.3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BC296E-6771-CA42-9FF6-6C7901592317}"/>
              </a:ext>
            </a:extLst>
          </p:cNvPr>
          <p:cNvSpPr txBox="1"/>
          <p:nvPr/>
        </p:nvSpPr>
        <p:spPr>
          <a:xfrm>
            <a:off x="-12700" y="4684029"/>
            <a:ext cx="9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12.12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C2D4D87-10F3-1945-A33F-FA065987C0CA}"/>
              </a:ext>
            </a:extLst>
          </p:cNvPr>
          <p:cNvSpPr txBox="1"/>
          <p:nvPr/>
        </p:nvSpPr>
        <p:spPr>
          <a:xfrm>
            <a:off x="-8838" y="1969574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1:4,8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6FFFDDD-CA85-1644-A29C-D1BCD77AC575}"/>
              </a:ext>
            </a:extLst>
          </p:cNvPr>
          <p:cNvSpPr txBox="1"/>
          <p:nvPr/>
        </p:nvSpPr>
        <p:spPr>
          <a:xfrm>
            <a:off x="-712" y="2234863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11.7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A9E704B-CF3C-5547-8C0F-4F8FF449DD5B}"/>
              </a:ext>
            </a:extLst>
          </p:cNvPr>
          <p:cNvSpPr txBox="1"/>
          <p:nvPr/>
        </p:nvSpPr>
        <p:spPr>
          <a:xfrm>
            <a:off x="-12700" y="5217846"/>
            <a:ext cx="99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Dn</a:t>
            </a:r>
            <a:r>
              <a:rPr lang="pt-BR" sz="1400" dirty="0">
                <a:solidFill>
                  <a:schemeClr val="accent4"/>
                </a:solidFill>
              </a:rPr>
              <a:t> 7.11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5EACCF7-BD57-5046-8666-C65B9EE6F107}"/>
              </a:ext>
            </a:extLst>
          </p:cNvPr>
          <p:cNvSpPr txBox="1"/>
          <p:nvPr/>
        </p:nvSpPr>
        <p:spPr>
          <a:xfrm>
            <a:off x="11309523" y="2656620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8.7,8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47.1,2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51.13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D03280C-397B-A442-BA87-5FC1E3987384}"/>
              </a:ext>
            </a:extLst>
          </p:cNvPr>
          <p:cNvSpPr txBox="1"/>
          <p:nvPr/>
        </p:nvSpPr>
        <p:spPr>
          <a:xfrm>
            <a:off x="11309523" y="3497745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4.30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5A41F25-DA4A-6F41-A232-A05CF4671C55}"/>
              </a:ext>
            </a:extLst>
          </p:cNvPr>
          <p:cNvSpPr txBox="1"/>
          <p:nvPr/>
        </p:nvSpPr>
        <p:spPr>
          <a:xfrm>
            <a:off x="11309522" y="3760918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Dt</a:t>
            </a:r>
            <a:r>
              <a:rPr lang="pt-BR" sz="1400" dirty="0">
                <a:solidFill>
                  <a:schemeClr val="accent4"/>
                </a:solidFill>
              </a:rPr>
              <a:t> 22.20-24</a:t>
            </a:r>
          </a:p>
          <a:p>
            <a:r>
              <a:rPr lang="pt-BR" sz="1400" dirty="0" err="1">
                <a:solidFill>
                  <a:schemeClr val="accent4"/>
                </a:solidFill>
              </a:rPr>
              <a:t>Lv</a:t>
            </a:r>
            <a:r>
              <a:rPr lang="pt-BR" sz="1400" dirty="0">
                <a:solidFill>
                  <a:schemeClr val="accent4"/>
                </a:solidFill>
              </a:rPr>
              <a:t> 21.9</a:t>
            </a:r>
          </a:p>
        </p:txBody>
      </p:sp>
    </p:spTree>
    <p:extLst>
      <p:ext uri="{BB962C8B-B14F-4D97-AF65-F5344CB8AC3E}">
        <p14:creationId xmlns:p14="http://schemas.microsoft.com/office/powerpoint/2010/main" val="3453315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546380" y="365125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OS APOIADORES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60B3641-2838-C74B-A9F5-3A48B37114A1}"/>
              </a:ext>
            </a:extLst>
          </p:cNvPr>
          <p:cNvSpPr/>
          <p:nvPr/>
        </p:nvSpPr>
        <p:spPr>
          <a:xfrm>
            <a:off x="546380" y="1348622"/>
            <a:ext cx="6231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A UNIÃO DOS SISTEMAS RELIGIOSOS, POLÍTICOS E ECONÔMICOS</a:t>
            </a:r>
          </a:p>
        </p:txBody>
      </p:sp>
      <p:pic>
        <p:nvPicPr>
          <p:cNvPr id="10" name="Picture 4" descr="15. Decoding The Book of Revelation | Chapter 17 | Walter Veith |  Cristianismo, Ilustração, Bíblico">
            <a:extLst>
              <a:ext uri="{FF2B5EF4-FFF2-40B4-BE49-F238E27FC236}">
                <a16:creationId xmlns:a16="http://schemas.microsoft.com/office/drawing/2014/main" id="{4B29FF1F-7105-1548-9700-D40AC2A33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80" y="1952094"/>
            <a:ext cx="5541818" cy="415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46C68F0-7AFF-4F4E-B7D9-9BAF2F0EB27C}"/>
              </a:ext>
            </a:extLst>
          </p:cNvPr>
          <p:cNvSpPr txBox="1"/>
          <p:nvPr/>
        </p:nvSpPr>
        <p:spPr>
          <a:xfrm>
            <a:off x="6088198" y="1993589"/>
            <a:ext cx="4043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MULHER = BABILÔNIA = GRANDE CIDADE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1EBC740-6F89-9A49-B5E3-204B9FEC6DF8}"/>
              </a:ext>
            </a:extLst>
          </p:cNvPr>
          <p:cNvSpPr txBox="1"/>
          <p:nvPr/>
        </p:nvSpPr>
        <p:spPr>
          <a:xfrm>
            <a:off x="6088198" y="2481839"/>
            <a:ext cx="5825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BESTA = 7 MONTES = 7 REIS = MUITAS AGUAS = POVOS, MULTIDÕES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14EE459-EEF5-A84E-B082-5C42A39A21CB}"/>
              </a:ext>
            </a:extLst>
          </p:cNvPr>
          <p:cNvSpPr txBox="1"/>
          <p:nvPr/>
        </p:nvSpPr>
        <p:spPr>
          <a:xfrm>
            <a:off x="6103804" y="5693704"/>
            <a:ext cx="1937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10 CHIFRES = 10 REIS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0674F88-C780-FB49-BFD5-D4256248D690}"/>
              </a:ext>
            </a:extLst>
          </p:cNvPr>
          <p:cNvSpPr txBox="1"/>
          <p:nvPr/>
        </p:nvSpPr>
        <p:spPr>
          <a:xfrm>
            <a:off x="6371403" y="2860205"/>
            <a:ext cx="4205126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5 CAÍRAM</a:t>
            </a:r>
            <a:br>
              <a:rPr lang="pt-BR" sz="1600" dirty="0"/>
            </a:br>
            <a:r>
              <a:rPr lang="pt-BR" sz="1600" dirty="0"/>
              <a:t>  </a:t>
            </a:r>
            <a:r>
              <a:rPr lang="pt-BR" sz="1400" dirty="0"/>
              <a:t>EGITO</a:t>
            </a:r>
            <a:br>
              <a:rPr lang="pt-BR" sz="1400" dirty="0"/>
            </a:br>
            <a:r>
              <a:rPr lang="pt-BR" sz="1400" dirty="0"/>
              <a:t>  ASSÍRIA</a:t>
            </a:r>
            <a:br>
              <a:rPr lang="pt-BR" sz="1400" dirty="0"/>
            </a:br>
            <a:r>
              <a:rPr lang="pt-BR" sz="1400" dirty="0"/>
              <a:t>  BABILÔNIA</a:t>
            </a:r>
          </a:p>
          <a:p>
            <a:r>
              <a:rPr lang="pt-BR" sz="1400" dirty="0"/>
              <a:t>  PERSA</a:t>
            </a:r>
            <a:br>
              <a:rPr lang="pt-BR" sz="1400" dirty="0"/>
            </a:br>
            <a:r>
              <a:rPr lang="pt-BR" sz="1400" dirty="0"/>
              <a:t>  GREGO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1 EXISTE</a:t>
            </a:r>
          </a:p>
          <a:p>
            <a:r>
              <a:rPr lang="pt-BR" sz="1400" dirty="0"/>
              <a:t>   ROMA (NOS TEMPOS DE JOÃO)</a:t>
            </a:r>
            <a:br>
              <a:rPr lang="pt-BR" sz="1400" dirty="0"/>
            </a:br>
            <a:r>
              <a:rPr lang="pt-BR" sz="1400" dirty="0">
                <a:solidFill>
                  <a:schemeClr val="accent4"/>
                </a:solidFill>
              </a:rPr>
              <a:t>O OUTRO AINDA NÃO CHEGOU</a:t>
            </a:r>
            <a:br>
              <a:rPr lang="pt-BR" sz="1400" dirty="0"/>
            </a:br>
            <a:r>
              <a:rPr lang="pt-BR" sz="1400" dirty="0"/>
              <a:t>   ROMA PAPAL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O OITAVO REI</a:t>
            </a:r>
          </a:p>
          <a:p>
            <a:r>
              <a:rPr lang="pt-BR" sz="1400" dirty="0"/>
              <a:t>   ROMA PAPAL APÓS A FERIDA DE MORTE SER CURADA</a:t>
            </a:r>
          </a:p>
        </p:txBody>
      </p:sp>
    </p:spTree>
    <p:extLst>
      <p:ext uri="{BB962C8B-B14F-4D97-AF65-F5344CB8AC3E}">
        <p14:creationId xmlns:p14="http://schemas.microsoft.com/office/powerpoint/2010/main" val="2184069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We Now Understand Why The Babylonian Empire Fell">
            <a:extLst>
              <a:ext uri="{FF2B5EF4-FFF2-40B4-BE49-F238E27FC236}">
                <a16:creationId xmlns:a16="http://schemas.microsoft.com/office/drawing/2014/main" id="{EE962B97-788C-C246-90AB-DB36791EF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769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812420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AS TRANSGRESSÕES DE BABILÔNIA E SEU JULGAMENTO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633DCC-05ED-F147-98AE-6E884D79FADB}"/>
              </a:ext>
            </a:extLst>
          </p:cNvPr>
          <p:cNvSpPr/>
          <p:nvPr/>
        </p:nvSpPr>
        <p:spPr>
          <a:xfrm>
            <a:off x="640973" y="1291164"/>
            <a:ext cx="5169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Depois destas coisas, </a:t>
            </a:r>
            <a:r>
              <a:rPr lang="pt-BR" u="sng" dirty="0">
                <a:solidFill>
                  <a:schemeClr val="accent4"/>
                </a:solidFill>
              </a:rPr>
              <a:t>vi descer do céu outro anjo, que tinha grande autoridade, e a terra se iluminou com a sua glória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</a:t>
            </a:r>
            <a:r>
              <a:rPr lang="pt-BR" dirty="0"/>
              <a:t>Então, exclamou com potente voz, dizendo: </a:t>
            </a:r>
            <a:r>
              <a:rPr lang="pt-BR" u="sng" dirty="0">
                <a:solidFill>
                  <a:schemeClr val="accent4"/>
                </a:solidFill>
              </a:rPr>
              <a:t>Caiu! Caiu a grande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Babilônia</a:t>
            </a:r>
            <a:r>
              <a:rPr lang="pt-BR" u="sng" dirty="0">
                <a:solidFill>
                  <a:schemeClr val="accent4"/>
                </a:solidFill>
              </a:rPr>
              <a:t> e se tornou morada de demônios</a:t>
            </a:r>
            <a:r>
              <a:rPr lang="pt-BR" dirty="0"/>
              <a:t>, covil de toda espécie de espírito imundo e esconderijo de todo gênero de ave imunda e detestável,</a:t>
            </a:r>
            <a:br>
              <a:rPr lang="pt-BR" dirty="0"/>
            </a:br>
            <a:r>
              <a:rPr lang="pt-BR" baseline="30000" dirty="0"/>
              <a:t>3</a:t>
            </a:r>
            <a:r>
              <a:rPr lang="pt-BR" dirty="0"/>
              <a:t>pois todas as nações têm bebido do vinho do furor da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prostituição</a:t>
            </a:r>
            <a:r>
              <a:rPr lang="pt-BR" dirty="0"/>
              <a:t>. Com ela se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prostituíram</a:t>
            </a:r>
            <a:r>
              <a:rPr lang="pt-BR" dirty="0"/>
              <a:t>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os reis da terra</a:t>
            </a:r>
            <a:r>
              <a:rPr lang="pt-BR" dirty="0"/>
              <a:t>. Também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mercadores da terra </a:t>
            </a:r>
            <a:r>
              <a:rPr lang="pt-BR" u="sng" dirty="0">
                <a:solidFill>
                  <a:schemeClr val="accent4"/>
                </a:solidFill>
              </a:rPr>
              <a:t>se enriqueceram</a:t>
            </a:r>
            <a:r>
              <a:rPr lang="pt-BR" dirty="0"/>
              <a:t> à custa da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luxúria</a:t>
            </a:r>
            <a:r>
              <a:rPr lang="pt-BR" dirty="0"/>
              <a:t>.</a:t>
            </a:r>
            <a:br>
              <a:rPr lang="pt-BR" dirty="0"/>
            </a:br>
            <a:br>
              <a:rPr lang="pt-BR" u="sng" dirty="0">
                <a:solidFill>
                  <a:schemeClr val="accent4"/>
                </a:solidFill>
              </a:rPr>
            </a:br>
            <a:endParaRPr lang="pt-BR" u="sng" dirty="0">
              <a:solidFill>
                <a:schemeClr val="accent4"/>
              </a:solidFill>
              <a:effectLst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4D8AFA-4C64-554C-8498-CBF566DE28DB}"/>
              </a:ext>
            </a:extLst>
          </p:cNvPr>
          <p:cNvSpPr/>
          <p:nvPr/>
        </p:nvSpPr>
        <p:spPr>
          <a:xfrm>
            <a:off x="6020954" y="1291164"/>
            <a:ext cx="524394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4</a:t>
            </a:r>
            <a:r>
              <a:rPr lang="pt-BR" dirty="0"/>
              <a:t>Ouvi outra voz do céu, dizendo: </a:t>
            </a:r>
            <a:r>
              <a:rPr lang="pt-BR" u="sng" dirty="0">
                <a:solidFill>
                  <a:schemeClr val="accent4"/>
                </a:solidFill>
              </a:rPr>
              <a:t>Retirai-vos dela, povo meu, para não serdes cúmplices em seus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pecados</a:t>
            </a:r>
            <a:r>
              <a:rPr lang="pt-BR" u="sng" dirty="0">
                <a:solidFill>
                  <a:schemeClr val="accent4"/>
                </a:solidFill>
              </a:rPr>
              <a:t> e para não participardes dos seus flagelos</a:t>
            </a:r>
            <a:r>
              <a:rPr lang="pt-BR" dirty="0"/>
              <a:t>;</a:t>
            </a:r>
            <a:br>
              <a:rPr lang="pt-BR" dirty="0"/>
            </a:br>
            <a:r>
              <a:rPr lang="pt-BR" baseline="30000" dirty="0"/>
              <a:t>5</a:t>
            </a:r>
            <a:r>
              <a:rPr lang="pt-BR" dirty="0"/>
              <a:t>porque os seus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pecados</a:t>
            </a:r>
            <a:r>
              <a:rPr lang="pt-BR" dirty="0"/>
              <a:t> </a:t>
            </a:r>
            <a:r>
              <a:rPr lang="pt-BR" u="sng" dirty="0">
                <a:solidFill>
                  <a:schemeClr val="accent4"/>
                </a:solidFill>
              </a:rPr>
              <a:t>se acumularam até ao céu</a:t>
            </a:r>
            <a:r>
              <a:rPr lang="pt-BR" dirty="0"/>
              <a:t>, e Deus se lembrou dos atos iníquos que ela praticou.</a:t>
            </a:r>
            <a:br>
              <a:rPr lang="pt-BR" dirty="0"/>
            </a:br>
            <a:r>
              <a:rPr lang="pt-BR" baseline="30000" dirty="0"/>
              <a:t>6</a:t>
            </a:r>
            <a:r>
              <a:rPr lang="pt-BR" dirty="0"/>
              <a:t>Dai-lhe em retribuição como também ela retribuiu,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pagai-lhe em dobro </a:t>
            </a:r>
            <a:r>
              <a:rPr lang="pt-BR" dirty="0"/>
              <a:t>segundo as suas obras e, no cálice em que ela misturou bebidas, misturai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dobrado para ela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7</a:t>
            </a:r>
            <a:r>
              <a:rPr lang="pt-BR" dirty="0"/>
              <a:t>O quanto </a:t>
            </a:r>
            <a:r>
              <a:rPr lang="pt-BR" u="sng" dirty="0">
                <a:solidFill>
                  <a:schemeClr val="accent4"/>
                </a:solidFill>
              </a:rPr>
              <a:t>a si mesma se glorificou </a:t>
            </a:r>
            <a:r>
              <a:rPr lang="pt-BR" dirty="0"/>
              <a:t>e viveu em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luxúria</a:t>
            </a:r>
            <a:r>
              <a:rPr lang="pt-BR" dirty="0"/>
              <a:t>, dai-lhe em igual medida tormento e pranto, porque diz consigo mesma: </a:t>
            </a:r>
            <a:r>
              <a:rPr lang="pt-BR" u="sng" dirty="0">
                <a:solidFill>
                  <a:schemeClr val="accent4"/>
                </a:solidFill>
              </a:rPr>
              <a:t>Estou sentada como rainha</a:t>
            </a:r>
            <a:r>
              <a:rPr lang="pt-BR" dirty="0"/>
              <a:t>. Viúva, não sou. Pranto, nunca hei de ver!</a:t>
            </a:r>
            <a:br>
              <a:rPr lang="pt-BR" dirty="0"/>
            </a:br>
            <a:r>
              <a:rPr lang="pt-BR" baseline="30000" dirty="0"/>
              <a:t>8</a:t>
            </a:r>
            <a:r>
              <a:rPr lang="pt-BR" dirty="0"/>
              <a:t>Por isso, </a:t>
            </a:r>
            <a:r>
              <a:rPr lang="pt-BR" u="sng" dirty="0">
                <a:solidFill>
                  <a:schemeClr val="accent4"/>
                </a:solidFill>
              </a:rPr>
              <a:t>em um só dia, sobrevirão os seus flagelos</a:t>
            </a:r>
            <a:r>
              <a:rPr lang="pt-BR" dirty="0"/>
              <a:t>: morte, pranto e fome; e será consumida no fogo, </a:t>
            </a:r>
            <a:r>
              <a:rPr lang="pt-BR" u="sng" dirty="0">
                <a:solidFill>
                  <a:schemeClr val="accent4"/>
                </a:solidFill>
              </a:rPr>
              <a:t>porque poderoso é o Senhor Deus, que a julgou</a:t>
            </a:r>
            <a:r>
              <a:rPr lang="pt-BR" dirty="0"/>
              <a:t>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18:1-8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4DFDE89-9E7E-944C-813B-3C3A09552F18}"/>
              </a:ext>
            </a:extLst>
          </p:cNvPr>
          <p:cNvSpPr txBox="1"/>
          <p:nvPr/>
        </p:nvSpPr>
        <p:spPr>
          <a:xfrm>
            <a:off x="0" y="145076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14.6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DCF24A5-F16B-2340-BE05-199D2EDC85E2}"/>
              </a:ext>
            </a:extLst>
          </p:cNvPr>
          <p:cNvSpPr txBox="1"/>
          <p:nvPr/>
        </p:nvSpPr>
        <p:spPr>
          <a:xfrm>
            <a:off x="-44277" y="2583133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13;47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50;51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26-28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075393-2864-9A43-8E6A-DDE5F8197925}"/>
              </a:ext>
            </a:extLst>
          </p:cNvPr>
          <p:cNvSpPr txBox="1"/>
          <p:nvPr/>
        </p:nvSpPr>
        <p:spPr>
          <a:xfrm>
            <a:off x="11271423" y="1037164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50.8; 51.6,45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19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F7AE89-332D-2441-867F-4038A6E79AC9}"/>
              </a:ext>
            </a:extLst>
          </p:cNvPr>
          <p:cNvSpPr txBox="1"/>
          <p:nvPr/>
        </p:nvSpPr>
        <p:spPr>
          <a:xfrm>
            <a:off x="11306261" y="3045099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Ex</a:t>
            </a:r>
            <a:r>
              <a:rPr lang="pt-BR" sz="1400" dirty="0">
                <a:solidFill>
                  <a:schemeClr val="accent4"/>
                </a:solidFill>
              </a:rPr>
              <a:t> 22.4,7,9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79C40C9-EACE-9649-9A45-20B8739B729C}"/>
              </a:ext>
            </a:extLst>
          </p:cNvPr>
          <p:cNvSpPr txBox="1"/>
          <p:nvPr/>
        </p:nvSpPr>
        <p:spPr>
          <a:xfrm>
            <a:off x="-10511" y="216424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14.8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4B49465-2C25-8F4F-8264-24319613BEFC}"/>
              </a:ext>
            </a:extLst>
          </p:cNvPr>
          <p:cNvSpPr txBox="1"/>
          <p:nvPr/>
        </p:nvSpPr>
        <p:spPr>
          <a:xfrm>
            <a:off x="-28316" y="3740428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51.7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98D1D8D-7926-3A4F-95D3-FD62E3119247}"/>
              </a:ext>
            </a:extLst>
          </p:cNvPr>
          <p:cNvSpPr txBox="1"/>
          <p:nvPr/>
        </p:nvSpPr>
        <p:spPr>
          <a:xfrm>
            <a:off x="11290849" y="181091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48.20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74C2753-9165-1D45-9A35-B2CA6C0CEDDF}"/>
              </a:ext>
            </a:extLst>
          </p:cNvPr>
          <p:cNvSpPr txBox="1"/>
          <p:nvPr/>
        </p:nvSpPr>
        <p:spPr>
          <a:xfrm>
            <a:off x="11309523" y="2078642"/>
            <a:ext cx="882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18.20,21</a:t>
            </a:r>
            <a:br>
              <a:rPr lang="pt-BR" sz="1400" dirty="0">
                <a:solidFill>
                  <a:schemeClr val="accent4"/>
                </a:solidFill>
              </a:rPr>
            </a:br>
            <a:r>
              <a:rPr lang="pt-BR" sz="1400" dirty="0">
                <a:solidFill>
                  <a:schemeClr val="accent4"/>
                </a:solidFill>
              </a:rPr>
              <a:t>Jr 51.9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6069A6B-36F7-C340-85BB-7006E552E627}"/>
              </a:ext>
            </a:extLst>
          </p:cNvPr>
          <p:cNvSpPr txBox="1"/>
          <p:nvPr/>
        </p:nvSpPr>
        <p:spPr>
          <a:xfrm>
            <a:off x="11290848" y="2790471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50.29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FC92BA1-CB33-8C43-95DA-9F27446E2189}"/>
              </a:ext>
            </a:extLst>
          </p:cNvPr>
          <p:cNvSpPr txBox="1"/>
          <p:nvPr/>
        </p:nvSpPr>
        <p:spPr>
          <a:xfrm>
            <a:off x="11309523" y="433085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47.8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A12E205-EB4F-1F44-9C9B-EF233FED930A}"/>
              </a:ext>
            </a:extLst>
          </p:cNvPr>
          <p:cNvSpPr txBox="1"/>
          <p:nvPr/>
        </p:nvSpPr>
        <p:spPr>
          <a:xfrm>
            <a:off x="11309523" y="4912844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47.9</a:t>
            </a:r>
          </a:p>
        </p:txBody>
      </p:sp>
    </p:spTree>
    <p:extLst>
      <p:ext uri="{BB962C8B-B14F-4D97-AF65-F5344CB8AC3E}">
        <p14:creationId xmlns:p14="http://schemas.microsoft.com/office/powerpoint/2010/main" val="196786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812420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DESTRUIÇÃO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633DCC-05ED-F147-98AE-6E884D79FADB}"/>
              </a:ext>
            </a:extLst>
          </p:cNvPr>
          <p:cNvSpPr/>
          <p:nvPr/>
        </p:nvSpPr>
        <p:spPr>
          <a:xfrm>
            <a:off x="640973" y="1291164"/>
            <a:ext cx="51696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9</a:t>
            </a:r>
            <a:r>
              <a:rPr lang="pt-BR" dirty="0"/>
              <a:t>Ora, chorarão e se lamentarão sobre ela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os reis da terra</a:t>
            </a:r>
            <a:r>
              <a:rPr lang="pt-BR" dirty="0"/>
              <a:t>, que com ela se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prostituíram</a:t>
            </a:r>
            <a:r>
              <a:rPr lang="pt-BR" dirty="0"/>
              <a:t> e viveram em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luxúria</a:t>
            </a:r>
            <a:r>
              <a:rPr lang="pt-BR" dirty="0"/>
              <a:t>, quando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virem a fumaceira do seu incêndio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/>
              <a:t>10</a:t>
            </a:r>
            <a:r>
              <a:rPr lang="pt-BR" dirty="0"/>
              <a:t>e, conservando-se de longe, pelo medo do seu tormento, dizem: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Ai! Ai! Tu, grande cidade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Babilônia</a:t>
            </a:r>
            <a:r>
              <a:rPr lang="pt-BR" dirty="0"/>
              <a:t>, tu, poderosa cidade!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Pois, em uma só hora, chegou o teu juízo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11</a:t>
            </a:r>
            <a:r>
              <a:rPr lang="pt-BR" dirty="0"/>
              <a:t>E, sobre ela, </a:t>
            </a:r>
            <a:r>
              <a:rPr lang="pt-BR" u="sng" dirty="0">
                <a:solidFill>
                  <a:schemeClr val="accent4"/>
                </a:solidFill>
              </a:rPr>
              <a:t>choram e pranteiam 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mercadores da terra</a:t>
            </a:r>
            <a:r>
              <a:rPr lang="pt-BR" dirty="0"/>
              <a:t>, porque já ninguém compra 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mercadoria</a:t>
            </a:r>
            <a:r>
              <a:rPr lang="pt-BR" dirty="0"/>
              <a:t>,</a:t>
            </a:r>
            <a:br>
              <a:rPr lang="pt-BR" dirty="0"/>
            </a:br>
            <a:r>
              <a:rPr lang="pt-BR" baseline="30000" dirty="0">
                <a:solidFill>
                  <a:schemeClr val="bg1"/>
                </a:solidFill>
                <a:highlight>
                  <a:srgbClr val="FFFF00"/>
                </a:highlight>
              </a:rPr>
              <a:t>12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mercadoria</a:t>
            </a:r>
            <a:r>
              <a:rPr lang="pt-BR" dirty="0"/>
              <a:t> de ouro, de prata, de pedras preciosas, de pérolas, de linho finíssimo, de púrpura, de seda, de escarlata; e toda espécie de madeira odorífera, todo gênero de objeto de marfim, toda qualidade de móvel de madeira preciosíssima, de bronze, de ferro e de mármore;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u="sng" dirty="0">
                <a:solidFill>
                  <a:schemeClr val="accent4"/>
                </a:solidFill>
              </a:rPr>
            </a:br>
            <a:endParaRPr lang="pt-BR" u="sng" dirty="0">
              <a:solidFill>
                <a:schemeClr val="accent4"/>
              </a:solidFill>
              <a:effectLst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4D8AFA-4C64-554C-8498-CBF566DE28DB}"/>
              </a:ext>
            </a:extLst>
          </p:cNvPr>
          <p:cNvSpPr/>
          <p:nvPr/>
        </p:nvSpPr>
        <p:spPr>
          <a:xfrm>
            <a:off x="6109854" y="1291164"/>
            <a:ext cx="52439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13</a:t>
            </a:r>
            <a:r>
              <a:rPr lang="pt-BR" dirty="0"/>
              <a:t>e canela de cheiro, especiarias, incenso, unguento, bálsamo, vinho, azeite, flor de farinha, trigo, gado e ovelhas; e de cavalos, de carros, de escravos </a:t>
            </a:r>
            <a:r>
              <a:rPr lang="pt-BR" u="sng" dirty="0">
                <a:solidFill>
                  <a:schemeClr val="accent4"/>
                </a:solidFill>
              </a:rPr>
              <a:t>e até almas humanas</a:t>
            </a:r>
            <a:r>
              <a:rPr lang="pt-BR" dirty="0"/>
              <a:t>.</a:t>
            </a:r>
          </a:p>
          <a:p>
            <a:r>
              <a:rPr lang="pt-BR" baseline="30000" dirty="0"/>
              <a:t>14</a:t>
            </a:r>
            <a:r>
              <a:rPr lang="pt-BR" dirty="0"/>
              <a:t>O fruto sazonado, que a tua alma tanto apeteceu, se apartou de ti, e para ti se extinguiu tudo o que é delicado e esplêndido, </a:t>
            </a:r>
            <a:r>
              <a:rPr lang="pt-BR" u="sng" dirty="0">
                <a:solidFill>
                  <a:schemeClr val="accent4"/>
                </a:solidFill>
              </a:rPr>
              <a:t>e nunca jamais serão achados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15</a:t>
            </a:r>
            <a:r>
              <a:rPr lang="pt-BR" dirty="0"/>
              <a:t>Os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mercadores</a:t>
            </a:r>
            <a:r>
              <a:rPr lang="pt-BR" dirty="0"/>
              <a:t> destas coisas, que, por meio dela, se enriqueceram, conservar-se-ão de longe, pelo medo do seu tormento, chorando e pranteando,</a:t>
            </a:r>
            <a:br>
              <a:rPr lang="pt-BR" dirty="0"/>
            </a:br>
            <a:r>
              <a:rPr lang="pt-BR" baseline="30000" dirty="0"/>
              <a:t>16</a:t>
            </a:r>
            <a:r>
              <a:rPr lang="pt-BR" dirty="0"/>
              <a:t>dizendo: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Ai! Ai da grande cidade</a:t>
            </a:r>
            <a:r>
              <a:rPr lang="pt-BR" dirty="0"/>
              <a:t>, </a:t>
            </a:r>
            <a:r>
              <a:rPr lang="pt-BR" u="sng" dirty="0">
                <a:solidFill>
                  <a:schemeClr val="accent4"/>
                </a:solidFill>
              </a:rPr>
              <a:t>que estava vestida de linho finíssimo, de púrpura, e de escarlata, adornada de ouro, e de pedras preciosas, e de pérola</a:t>
            </a:r>
            <a:r>
              <a:rPr lang="pt-BR" dirty="0"/>
              <a:t>s,</a:t>
            </a:r>
            <a:br>
              <a:rPr lang="pt-BR" dirty="0"/>
            </a:br>
            <a:r>
              <a:rPr lang="pt-BR" baseline="30000" dirty="0"/>
              <a:t>17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porque, em uma só hora, ficou devastada </a:t>
            </a:r>
            <a:r>
              <a:rPr lang="pt-BR" dirty="0"/>
              <a:t>tamanha riqueza! E todo piloto, e todo aquele que navega livremente, e marinheiros, e quantos labutam no mar conservaram-se de longe.</a:t>
            </a:r>
            <a:br>
              <a:rPr lang="pt-BR" dirty="0"/>
            </a:b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4DFDE89-9E7E-944C-813B-3C3A09552F18}"/>
              </a:ext>
            </a:extLst>
          </p:cNvPr>
          <p:cNvSpPr txBox="1"/>
          <p:nvPr/>
        </p:nvSpPr>
        <p:spPr>
          <a:xfrm>
            <a:off x="-44277" y="184446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Gn</a:t>
            </a:r>
            <a:r>
              <a:rPr lang="pt-BR" sz="1400" dirty="0">
                <a:solidFill>
                  <a:schemeClr val="accent4"/>
                </a:solidFill>
              </a:rPr>
              <a:t> 19.28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DCF24A5-F16B-2340-BE05-199D2EDC85E2}"/>
              </a:ext>
            </a:extLst>
          </p:cNvPr>
          <p:cNvSpPr txBox="1"/>
          <p:nvPr/>
        </p:nvSpPr>
        <p:spPr>
          <a:xfrm>
            <a:off x="-44278" y="3275111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Is</a:t>
            </a:r>
            <a:r>
              <a:rPr lang="pt-BR" sz="1400" dirty="0">
                <a:solidFill>
                  <a:schemeClr val="accent4"/>
                </a:solidFill>
              </a:rPr>
              <a:t> 23.2,8;</a:t>
            </a:r>
          </a:p>
          <a:p>
            <a:r>
              <a:rPr lang="pt-BR" sz="1400" dirty="0">
                <a:solidFill>
                  <a:schemeClr val="accent4"/>
                </a:solidFill>
              </a:rPr>
              <a:t>47.15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B62848A-506B-6840-B09B-613176A00BB1}"/>
              </a:ext>
            </a:extLst>
          </p:cNvPr>
          <p:cNvSpPr txBox="1"/>
          <p:nvPr/>
        </p:nvSpPr>
        <p:spPr>
          <a:xfrm>
            <a:off x="-31578" y="2883130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30304EE-34F7-A242-B0E7-0677EF4219B1}"/>
              </a:ext>
            </a:extLst>
          </p:cNvPr>
          <p:cNvSpPr txBox="1"/>
          <p:nvPr/>
        </p:nvSpPr>
        <p:spPr>
          <a:xfrm>
            <a:off x="11231794" y="5193686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27.29-32</a:t>
            </a:r>
          </a:p>
        </p:txBody>
      </p:sp>
    </p:spTree>
    <p:extLst>
      <p:ext uri="{BB962C8B-B14F-4D97-AF65-F5344CB8AC3E}">
        <p14:creationId xmlns:p14="http://schemas.microsoft.com/office/powerpoint/2010/main" val="3922255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08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8124204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 DESTRUIÇÃO DE BABILÔNIA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36425C-E504-4B4B-B164-C5D635198BEF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9C25C0-60B6-EB4C-BCA7-EB9E75007281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633DCC-05ED-F147-98AE-6E884D79FADB}"/>
              </a:ext>
            </a:extLst>
          </p:cNvPr>
          <p:cNvSpPr/>
          <p:nvPr/>
        </p:nvSpPr>
        <p:spPr>
          <a:xfrm>
            <a:off x="640973" y="1291164"/>
            <a:ext cx="51696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18</a:t>
            </a:r>
            <a:r>
              <a:rPr lang="pt-BR" dirty="0"/>
              <a:t>Então, vendo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 fumaceira do seu incêndio</a:t>
            </a:r>
            <a:r>
              <a:rPr lang="pt-BR" dirty="0"/>
              <a:t>, gritavam: </a:t>
            </a:r>
            <a:r>
              <a:rPr lang="pt-BR" u="sng" dirty="0">
                <a:solidFill>
                  <a:schemeClr val="accent4"/>
                </a:solidFill>
              </a:rPr>
              <a:t>Que cidade se compara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à grande cidade</a:t>
            </a:r>
            <a:r>
              <a:rPr lang="pt-BR" u="sng" dirty="0"/>
              <a:t>?</a:t>
            </a:r>
            <a:br>
              <a:rPr lang="pt-BR" dirty="0"/>
            </a:br>
            <a:r>
              <a:rPr lang="pt-BR" baseline="30000" dirty="0"/>
              <a:t>19</a:t>
            </a:r>
            <a:r>
              <a:rPr lang="pt-BR" dirty="0"/>
              <a:t>Lançaram pó sobre a cabeça e, chorando e pranteando, gritavam: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Ai! Ai da grande cidade</a:t>
            </a:r>
            <a:r>
              <a:rPr lang="pt-BR" dirty="0"/>
              <a:t>, na qual se enriqueceram todos os que possuíam navios no mar, à custa da sua opulência,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porque, em uma só hora, foi devastada</a:t>
            </a:r>
            <a:r>
              <a:rPr lang="pt-BR" dirty="0"/>
              <a:t>!</a:t>
            </a:r>
            <a:br>
              <a:rPr lang="pt-BR" dirty="0"/>
            </a:br>
            <a:r>
              <a:rPr lang="pt-BR" baseline="30000" dirty="0"/>
              <a:t>20</a:t>
            </a:r>
            <a:r>
              <a:rPr lang="pt-BR" u="sng" dirty="0">
                <a:solidFill>
                  <a:schemeClr val="accent4"/>
                </a:solidFill>
              </a:rPr>
              <a:t>Exultai sobre ela, ó céus, e vós, santos, apóstolos e profetas, porque Deus contra ela julgou a vossa causa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21</a:t>
            </a:r>
            <a:r>
              <a:rPr lang="pt-BR" dirty="0"/>
              <a:t>Então, um anjo forte levantou uma pedra como grande pedra de moinho e arrojou-a para dentro do mar, dizendo: Assim, com ímpeto, será arrojada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Babilônia</a:t>
            </a:r>
            <a:r>
              <a:rPr lang="pt-BR" dirty="0"/>
              <a:t>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a grande cidade</a:t>
            </a:r>
            <a:r>
              <a:rPr lang="pt-BR" dirty="0"/>
              <a:t>, 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nunca jamais </a:t>
            </a:r>
            <a:r>
              <a:rPr lang="pt-BR" u="sng" dirty="0">
                <a:solidFill>
                  <a:schemeClr val="accent4"/>
                </a:solidFill>
              </a:rPr>
              <a:t>será achada</a:t>
            </a:r>
            <a:r>
              <a:rPr lang="pt-BR" dirty="0"/>
              <a:t>.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u="sng" dirty="0">
                <a:solidFill>
                  <a:schemeClr val="accent4"/>
                </a:solidFill>
              </a:rPr>
            </a:br>
            <a:endParaRPr lang="pt-BR" u="sng" dirty="0">
              <a:solidFill>
                <a:schemeClr val="accent4"/>
              </a:solidFill>
              <a:effectLst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4D8AFA-4C64-554C-8498-CBF566DE28DB}"/>
              </a:ext>
            </a:extLst>
          </p:cNvPr>
          <p:cNvSpPr/>
          <p:nvPr/>
        </p:nvSpPr>
        <p:spPr>
          <a:xfrm>
            <a:off x="6109854" y="1291164"/>
            <a:ext cx="524394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aseline="30000" dirty="0"/>
              <a:t>22</a:t>
            </a:r>
            <a:r>
              <a:rPr lang="pt-BR" dirty="0"/>
              <a:t>E voz de harpistas, de músicos, de tocadores de flautas e de clarins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jamais em ti </a:t>
            </a:r>
            <a:r>
              <a:rPr lang="pt-BR" dirty="0"/>
              <a:t>se ouvirá, nem artífice algum de qualquer arte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jamais em ti </a:t>
            </a:r>
            <a:r>
              <a:rPr lang="pt-BR" dirty="0"/>
              <a:t>se achará, 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nunca jamais </a:t>
            </a:r>
            <a:r>
              <a:rPr lang="pt-BR" dirty="0"/>
              <a:t>em ti se ouvirá o ruído de pedra de moinho.</a:t>
            </a:r>
            <a:br>
              <a:rPr lang="pt-BR" dirty="0"/>
            </a:br>
            <a:r>
              <a:rPr lang="pt-BR" baseline="30000" dirty="0"/>
              <a:t>23</a:t>
            </a:r>
            <a:r>
              <a:rPr lang="pt-BR" dirty="0"/>
              <a:t>Também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jamais em ti </a:t>
            </a:r>
            <a:r>
              <a:rPr lang="pt-BR" dirty="0"/>
              <a:t>brilhará luz de candeia; nem voz de noivo ou de noiva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jamais em ti </a:t>
            </a:r>
            <a:r>
              <a:rPr lang="pt-BR" dirty="0"/>
              <a:t>se ouvirá, pois os teus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mercadores</a:t>
            </a:r>
            <a:r>
              <a:rPr lang="pt-BR" dirty="0"/>
              <a:t> foram os grandes da terra, </a:t>
            </a:r>
            <a:r>
              <a:rPr lang="pt-BR" u="sng" dirty="0">
                <a:solidFill>
                  <a:schemeClr val="accent4"/>
                </a:solidFill>
              </a:rPr>
              <a:t>porque todas as nações foram seduzidas pela tua feitiçaria</a:t>
            </a:r>
            <a:r>
              <a:rPr lang="pt-BR" dirty="0"/>
              <a:t>.</a:t>
            </a:r>
            <a:br>
              <a:rPr lang="pt-BR" dirty="0"/>
            </a:br>
            <a:r>
              <a:rPr lang="pt-BR" baseline="30000" dirty="0"/>
              <a:t>24</a:t>
            </a:r>
            <a:r>
              <a:rPr lang="pt-BR" u="sng" dirty="0">
                <a:solidFill>
                  <a:schemeClr val="accent4"/>
                </a:solidFill>
              </a:rPr>
              <a:t>E nela se achou sangue de profetas, de santos e de todos os que foram mortos sobre a terra.</a:t>
            </a:r>
            <a:br>
              <a:rPr lang="pt-BR" dirty="0"/>
            </a:br>
            <a:r>
              <a:rPr 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Apocalipse 18:9-24</a:t>
            </a:r>
            <a:br>
              <a:rPr lang="pt-BR" dirty="0"/>
            </a:b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075393-2864-9A43-8E6A-DDE5F8197925}"/>
              </a:ext>
            </a:extLst>
          </p:cNvPr>
          <p:cNvSpPr txBox="1"/>
          <p:nvPr/>
        </p:nvSpPr>
        <p:spPr>
          <a:xfrm>
            <a:off x="-13378" y="1617476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Ap</a:t>
            </a:r>
            <a:r>
              <a:rPr lang="pt-BR" sz="1400" dirty="0">
                <a:solidFill>
                  <a:schemeClr val="accent4"/>
                </a:solidFill>
              </a:rPr>
              <a:t> 13.4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50FD5F5-A5E5-C34A-A0E2-81D2C1DB36A4}"/>
              </a:ext>
            </a:extLst>
          </p:cNvPr>
          <p:cNvSpPr txBox="1"/>
          <p:nvPr/>
        </p:nvSpPr>
        <p:spPr>
          <a:xfrm>
            <a:off x="-44277" y="4048674"/>
            <a:ext cx="88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51.62-64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5AB21D5-9506-8247-9C11-4E96D4CFB7AE}"/>
              </a:ext>
            </a:extLst>
          </p:cNvPr>
          <p:cNvSpPr txBox="1"/>
          <p:nvPr/>
        </p:nvSpPr>
        <p:spPr>
          <a:xfrm>
            <a:off x="11281442" y="1309699"/>
            <a:ext cx="88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solidFill>
                  <a:schemeClr val="accent4"/>
                </a:solidFill>
              </a:rPr>
              <a:t>Ez</a:t>
            </a:r>
            <a:r>
              <a:rPr lang="pt-BR" sz="1400" dirty="0">
                <a:solidFill>
                  <a:schemeClr val="accent4"/>
                </a:solidFill>
              </a:rPr>
              <a:t> 26.13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24E3D63-1BDA-9440-A794-CF841560897B}"/>
              </a:ext>
            </a:extLst>
          </p:cNvPr>
          <p:cNvSpPr/>
          <p:nvPr/>
        </p:nvSpPr>
        <p:spPr>
          <a:xfrm>
            <a:off x="11295365" y="2747420"/>
            <a:ext cx="755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chemeClr val="accent4"/>
                </a:solidFill>
              </a:rPr>
              <a:t>Jr 25.10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63592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59F8644-11D9-7A49-8EBD-D17E957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210" y="365125"/>
            <a:ext cx="4053591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ESTUDOS INTRODUTÓRIOS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C8644F-D570-B743-95CB-E5059AA81C36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PROFECIASDEAPOCALIPSE.COM.BR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2CA4E3-88C1-B346-BB75-2278088E7822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APOCALIPSE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7CC795-A456-3841-B0B0-2C0D910EE27D}"/>
              </a:ext>
            </a:extLst>
          </p:cNvPr>
          <p:cNvSpPr txBox="1">
            <a:spLocks/>
          </p:cNvSpPr>
          <p:nvPr/>
        </p:nvSpPr>
        <p:spPr>
          <a:xfrm>
            <a:off x="640973" y="541460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PRÓXIMOS ESTUDOS</a:t>
            </a:r>
          </a:p>
        </p:txBody>
      </p:sp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21194CB5-2E50-2447-BCF1-26B70F76D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973" y="1799420"/>
            <a:ext cx="10712827" cy="45171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Introdução ao Livro e Capitulo 1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Sete Igrejas (2 - 3.22)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 Trono de Deus e do Cordeiro ( 4 – 5 )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Os Sete Selos (6 – 8.1)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Sete Trombetas (8.2 – 11.18)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O Grande Conflito (12-14)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As 7 últimas pragas (15-16)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strike="sngStrike" dirty="0">
                <a:solidFill>
                  <a:schemeClr val="accent4"/>
                </a:solidFill>
              </a:rPr>
              <a:t>A Queda de Babilônia (17–18)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>
                <a:solidFill>
                  <a:schemeClr val="accent4"/>
                </a:solidFill>
              </a:rPr>
              <a:t>O Milênio (19-20)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/>
              <a:t>A Nova Jerusalém</a:t>
            </a:r>
          </a:p>
        </p:txBody>
      </p:sp>
    </p:spTree>
    <p:extLst>
      <p:ext uri="{BB962C8B-B14F-4D97-AF65-F5344CB8AC3E}">
        <p14:creationId xmlns:p14="http://schemas.microsoft.com/office/powerpoint/2010/main" val="309159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8651</TotalTime>
  <Words>3130</Words>
  <Application>Microsoft Macintosh PowerPoint</Application>
  <PresentationFormat>Widescreen</PresentationFormat>
  <Paragraphs>267</Paragraphs>
  <Slides>21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08</vt:lpstr>
      <vt:lpstr>Apresentação do PowerPoint</vt:lpstr>
      <vt:lpstr>Apresentação do PowerPoint</vt:lpstr>
      <vt:lpstr>EPISÓDIO 08</vt:lpstr>
      <vt:lpstr>EPISÓDIO 07</vt:lpstr>
      <vt:lpstr>EPISÓDIO 07</vt:lpstr>
      <vt:lpstr>EPISÓDIO 08</vt:lpstr>
      <vt:lpstr>EPISÓDIO 08</vt:lpstr>
      <vt:lpstr>EPISÓDIO 08</vt:lpstr>
      <vt:lpstr>EPISÓDIO 08</vt:lpstr>
      <vt:lpstr>EPISÓDIO 08</vt:lpstr>
      <vt:lpstr>EPISÓDIO 08</vt:lpstr>
      <vt:lpstr>EPISÓDIO 08</vt:lpstr>
      <vt:lpstr>EPISÓDIO 08</vt:lpstr>
      <vt:lpstr>EPISÓDIO 08</vt:lpstr>
      <vt:lpstr>Apresentação do PowerPoint</vt:lpstr>
      <vt:lpstr>EPISÓDIO 08</vt:lpstr>
      <vt:lpstr>EPISÓDIO 08</vt:lpstr>
      <vt:lpstr>EPISÓDIO 08</vt:lpstr>
      <vt:lpstr>ESTUDOS INTRODUTÓRIOS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301</cp:revision>
  <dcterms:created xsi:type="dcterms:W3CDTF">2021-04-09T17:42:29Z</dcterms:created>
  <dcterms:modified xsi:type="dcterms:W3CDTF">2021-11-06T10:45:09Z</dcterms:modified>
</cp:coreProperties>
</file>