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387" r:id="rId4"/>
    <p:sldId id="389" r:id="rId5"/>
    <p:sldId id="388" r:id="rId6"/>
    <p:sldId id="258" r:id="rId7"/>
    <p:sldId id="274" r:id="rId8"/>
    <p:sldId id="277" r:id="rId9"/>
    <p:sldId id="279" r:id="rId10"/>
    <p:sldId id="278" r:id="rId11"/>
    <p:sldId id="276" r:id="rId12"/>
    <p:sldId id="275" r:id="rId13"/>
    <p:sldId id="373" r:id="rId14"/>
    <p:sldId id="374" r:id="rId15"/>
    <p:sldId id="376" r:id="rId16"/>
    <p:sldId id="375" r:id="rId17"/>
    <p:sldId id="377" r:id="rId18"/>
    <p:sldId id="378" r:id="rId19"/>
    <p:sldId id="382" r:id="rId20"/>
    <p:sldId id="381" r:id="rId21"/>
    <p:sldId id="383" r:id="rId22"/>
    <p:sldId id="384" r:id="rId23"/>
    <p:sldId id="385" r:id="rId24"/>
    <p:sldId id="386" r:id="rId25"/>
    <p:sldId id="25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71"/>
  </p:normalViewPr>
  <p:slideViewPr>
    <p:cSldViewPr snapToGrid="0" snapToObjects="1">
      <p:cViewPr varScale="1">
        <p:scale>
          <a:sx n="100" d="100"/>
          <a:sy n="100" d="100"/>
        </p:scale>
        <p:origin x="2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958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850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3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hb/9/11+" TargetMode="External"/><Relationship Id="rId2" Type="http://schemas.openxmlformats.org/officeDocument/2006/relationships/hyperlink" Target="https://www.bibliaonline.com.br/acf/ex/25/8,9+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cf/ap/16/1+" TargetMode="External"/><Relationship Id="rId4" Type="http://schemas.openxmlformats.org/officeDocument/2006/relationships/hyperlink" Target="https://www.bibliaonline.com.br/acf/ap/15/5+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atos/17/31+" TargetMode="External"/><Relationship Id="rId2" Type="http://schemas.openxmlformats.org/officeDocument/2006/relationships/hyperlink" Target="https://www.bibliaonline.com.br/acf/ec/12/13,14+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ap/14/6,7+" TargetMode="External"/><Relationship Id="rId2" Type="http://schemas.openxmlformats.org/officeDocument/2006/relationships/hyperlink" Target="https://www.bibliaonline.com.br/acf/dn/7/26,27+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1jo/2/1,2+" TargetMode="External"/><Relationship Id="rId2" Type="http://schemas.openxmlformats.org/officeDocument/2006/relationships/hyperlink" Target="https://www.bibliaonline.com.br/acf/mt/25/31-34+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Foto preta e branca de uma vaca&#10;&#10;Descrição gerada automaticamente">
            <a:extLst>
              <a:ext uri="{FF2B5EF4-FFF2-40B4-BE49-F238E27FC236}">
                <a16:creationId xmlns:a16="http://schemas.microsoft.com/office/drawing/2014/main" id="{B6574792-9F9A-794C-A0D5-F7066B705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968" y="-447830"/>
            <a:ext cx="12276944" cy="76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SANTUÁRIO BÍBLICO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SUA ORIGEM, PROPÓSITO E FUNÇÃO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JESUS CRISTO E O SANTUARIO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SUA RELAÇÃO COM AS PROFECIAS DE DANIEL E APOCALIPSE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RELAÇÃO COM O JUÍZO BÍBLICO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SANTUÁRIO E O JUÍZO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0" name="Picture 6" descr="Estádio do Maracanã - Estádio Jornalista Mário Filho | ESTADIOS.NET">
            <a:extLst>
              <a:ext uri="{FF2B5EF4-FFF2-40B4-BE49-F238E27FC236}">
                <a16:creationId xmlns:a16="http://schemas.microsoft.com/office/drawing/2014/main" id="{6D337434-2FAA-CD47-AE77-778738D471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b="1005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3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Saiba como visitar o Santuário de Fátima, em Portugal">
            <a:extLst>
              <a:ext uri="{FF2B5EF4-FFF2-40B4-BE49-F238E27FC236}">
                <a16:creationId xmlns:a16="http://schemas.microsoft.com/office/drawing/2014/main" id="{4EA2695B-7A45-3048-B347-60E345DB9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2" b="788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60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Vista de cidade com prédios e montanha ao fundo&#10;&#10;Descrição gerada automaticamente">
            <a:extLst>
              <a:ext uri="{FF2B5EF4-FFF2-40B4-BE49-F238E27FC236}">
                <a16:creationId xmlns:a16="http://schemas.microsoft.com/office/drawing/2014/main" id="{A8EBB464-55F5-4042-9E90-B5EF215ABF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25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tudy 17: The Sanctuary — The Way Study">
            <a:extLst>
              <a:ext uri="{FF2B5EF4-FFF2-40B4-BE49-F238E27FC236}">
                <a16:creationId xmlns:a16="http://schemas.microsoft.com/office/drawing/2014/main" id="{00C483ED-6446-114E-BBE1-962F8D1279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1" b="299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09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ORIGEM, PROPÓSITO E FUNÇÃO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48FD21B0-C3CC-084E-BDCD-01EBE924E2EE}"/>
              </a:ext>
            </a:extLst>
          </p:cNvPr>
          <p:cNvSpPr txBox="1">
            <a:spLocks/>
          </p:cNvSpPr>
          <p:nvPr/>
        </p:nvSpPr>
        <p:spPr>
          <a:xfrm>
            <a:off x="838200" y="1231900"/>
            <a:ext cx="10515600" cy="9699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A origem da palavra santuário e sua definição e função, ocorre no Antigo Testamento, no entanto o termo </a:t>
            </a:r>
            <a:r>
              <a:rPr lang="pt-BR" sz="2000" dirty="0">
                <a:solidFill>
                  <a:schemeClr val="accent4"/>
                </a:solidFill>
              </a:rPr>
              <a:t>santuário</a:t>
            </a:r>
            <a:r>
              <a:rPr lang="pt-BR" sz="2000" dirty="0"/>
              <a:t> e suas variações como </a:t>
            </a:r>
            <a:r>
              <a:rPr lang="pt-BR" sz="2000" dirty="0">
                <a:solidFill>
                  <a:schemeClr val="accent4"/>
                </a:solidFill>
              </a:rPr>
              <a:t>tabernáculo</a:t>
            </a:r>
            <a:r>
              <a:rPr lang="pt-BR" sz="2000" dirty="0"/>
              <a:t>, </a:t>
            </a:r>
            <a:r>
              <a:rPr lang="pt-BR" sz="2000" dirty="0">
                <a:solidFill>
                  <a:schemeClr val="accent4"/>
                </a:solidFill>
              </a:rPr>
              <a:t>templo</a:t>
            </a:r>
            <a:r>
              <a:rPr lang="pt-BR" sz="2000" dirty="0"/>
              <a:t> e </a:t>
            </a:r>
            <a:r>
              <a:rPr lang="pt-BR" sz="2000" dirty="0">
                <a:solidFill>
                  <a:schemeClr val="accent4"/>
                </a:solidFill>
              </a:rPr>
              <a:t>Casa de Deus</a:t>
            </a:r>
            <a:r>
              <a:rPr lang="pt-BR" sz="2000" dirty="0"/>
              <a:t> estão distribuídas por toda a Bíblia, do AT ao NT – portanto este é um tema importante que abrange toda a Escritura Sagrada.</a:t>
            </a:r>
            <a:endParaRPr lang="pt-BR" sz="1600" i="1" dirty="0">
              <a:solidFill>
                <a:schemeClr val="accent4"/>
              </a:solidFill>
            </a:endParaRP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549AFCD-F2B2-744F-B4CD-F69E131C24ED}"/>
              </a:ext>
            </a:extLst>
          </p:cNvPr>
          <p:cNvSpPr/>
          <p:nvPr/>
        </p:nvSpPr>
        <p:spPr>
          <a:xfrm>
            <a:off x="838200" y="3125195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Êxodo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Levítico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Números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Deuteronômio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22B0924-9455-8F49-AB9C-C4B6C1F442AB}"/>
              </a:ext>
            </a:extLst>
          </p:cNvPr>
          <p:cNvSpPr/>
          <p:nvPr/>
        </p:nvSpPr>
        <p:spPr>
          <a:xfrm>
            <a:off x="838200" y="2582447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 LEI</a:t>
            </a:r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D6FE3FC-C31D-814B-81E2-FB2D7CDB0D9C}"/>
              </a:ext>
            </a:extLst>
          </p:cNvPr>
          <p:cNvSpPr/>
          <p:nvPr/>
        </p:nvSpPr>
        <p:spPr>
          <a:xfrm>
            <a:off x="3822700" y="3125195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Josué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Reis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Crônicas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Neemias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FC9F1AA-648C-2C44-B183-5E30BEE5EC1E}"/>
              </a:ext>
            </a:extLst>
          </p:cNvPr>
          <p:cNvSpPr/>
          <p:nvPr/>
        </p:nvSpPr>
        <p:spPr>
          <a:xfrm>
            <a:off x="3822700" y="2582447"/>
            <a:ext cx="2031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HISTORICOS</a:t>
            </a:r>
            <a:endParaRPr lang="pt-BR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F716B39-6E30-7942-B83F-2595E3201EF7}"/>
              </a:ext>
            </a:extLst>
          </p:cNvPr>
          <p:cNvSpPr/>
          <p:nvPr/>
        </p:nvSpPr>
        <p:spPr>
          <a:xfrm>
            <a:off x="6807200" y="3125195"/>
            <a:ext cx="2781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Salmos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Lamentações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202C95E-2F82-B54E-B71C-3BE8D00C8976}"/>
              </a:ext>
            </a:extLst>
          </p:cNvPr>
          <p:cNvSpPr/>
          <p:nvPr/>
        </p:nvSpPr>
        <p:spPr>
          <a:xfrm>
            <a:off x="6807200" y="2582447"/>
            <a:ext cx="2133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SABDEDORIA</a:t>
            </a:r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DEC2867-D319-7C4C-B5F3-7E38D145F2FF}"/>
              </a:ext>
            </a:extLst>
          </p:cNvPr>
          <p:cNvSpPr/>
          <p:nvPr/>
        </p:nvSpPr>
        <p:spPr>
          <a:xfrm>
            <a:off x="838200" y="5002612"/>
            <a:ext cx="27813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Isaías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Jeremias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Ezequiel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Amós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Sofonias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7A88A3D-5ECA-1F43-8596-4D1FBE8EE06D}"/>
              </a:ext>
            </a:extLst>
          </p:cNvPr>
          <p:cNvSpPr/>
          <p:nvPr/>
        </p:nvSpPr>
        <p:spPr>
          <a:xfrm>
            <a:off x="838200" y="4459864"/>
            <a:ext cx="1850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PROFETAS</a:t>
            </a:r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64D10CC-8EB9-8347-B737-DF618AD26453}"/>
              </a:ext>
            </a:extLst>
          </p:cNvPr>
          <p:cNvSpPr/>
          <p:nvPr/>
        </p:nvSpPr>
        <p:spPr>
          <a:xfrm>
            <a:off x="3822700" y="5002612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Mateus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Marcos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Lucas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João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364A88F-11BD-E946-8D10-972FD56409DF}"/>
              </a:ext>
            </a:extLst>
          </p:cNvPr>
          <p:cNvSpPr/>
          <p:nvPr/>
        </p:nvSpPr>
        <p:spPr>
          <a:xfrm>
            <a:off x="3822700" y="4459864"/>
            <a:ext cx="1457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EVANGELHOS</a:t>
            </a:r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F2EB157-3ACC-0C4A-B509-D5190F3A1784}"/>
              </a:ext>
            </a:extLst>
          </p:cNvPr>
          <p:cNvSpPr/>
          <p:nvPr/>
        </p:nvSpPr>
        <p:spPr>
          <a:xfrm>
            <a:off x="6807200" y="5002612"/>
            <a:ext cx="2781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Coríntios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Hebreus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2 Pedro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8567567-A80D-0744-A59E-5B3A3A2C05A0}"/>
              </a:ext>
            </a:extLst>
          </p:cNvPr>
          <p:cNvSpPr/>
          <p:nvPr/>
        </p:nvSpPr>
        <p:spPr>
          <a:xfrm>
            <a:off x="6807200" y="4459864"/>
            <a:ext cx="2233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CARTAS APOSTOLICAS</a:t>
            </a:r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5385C33-21C0-E343-B29B-88D609F4F658}"/>
              </a:ext>
            </a:extLst>
          </p:cNvPr>
          <p:cNvSpPr/>
          <p:nvPr/>
        </p:nvSpPr>
        <p:spPr>
          <a:xfrm>
            <a:off x="9410700" y="3971748"/>
            <a:ext cx="2781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Daniel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Apocalipse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F7CC8F7-2CDD-AD4F-90C1-DB7492706955}"/>
              </a:ext>
            </a:extLst>
          </p:cNvPr>
          <p:cNvSpPr/>
          <p:nvPr/>
        </p:nvSpPr>
        <p:spPr>
          <a:xfrm>
            <a:off x="9410700" y="3429000"/>
            <a:ext cx="1544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APOCALIPTICA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0828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ORIGEM, PROPÓSITO E FUNÇÃO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2CD02BA7-5E06-3A4A-9B8B-00D304EF0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622"/>
            <a:ext cx="10515600" cy="15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A primeira menção direta ao santuário se encontra em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15.17 </a:t>
            </a:r>
            <a:r>
              <a:rPr lang="pt-BR" sz="2000" dirty="0"/>
              <a:t>no cântico de Moisés.</a:t>
            </a:r>
          </a:p>
          <a:p>
            <a:pPr marL="457200" lvl="1" indent="0">
              <a:buNone/>
            </a:pPr>
            <a:br>
              <a:rPr lang="pt-BR" sz="1600" i="1" dirty="0">
                <a:solidFill>
                  <a:schemeClr val="accent4"/>
                </a:solidFill>
              </a:rPr>
            </a:br>
            <a:r>
              <a:rPr lang="pt-BR" sz="1600" i="1" baseline="30000" dirty="0"/>
              <a:t>17</a:t>
            </a:r>
            <a:r>
              <a:rPr lang="pt-BR" sz="2000" i="1" dirty="0"/>
              <a:t>Tu os introduzirás [o seu povo] e os plantarás no monte da tua herança, no lugar que tu, ó </a:t>
            </a:r>
            <a:r>
              <a:rPr lang="pt-BR" sz="2000" i="1" cap="small" dirty="0"/>
              <a:t>Senhor</a:t>
            </a:r>
            <a:r>
              <a:rPr lang="pt-BR" sz="2000" i="1" dirty="0"/>
              <a:t>, aparelhaste </a:t>
            </a:r>
            <a:r>
              <a:rPr lang="pt-BR" sz="2000" i="1" u="sng" dirty="0"/>
              <a:t>para a tua habitação</a:t>
            </a:r>
            <a:r>
              <a:rPr lang="pt-BR" sz="2000" i="1" dirty="0"/>
              <a:t>; no </a:t>
            </a:r>
            <a:r>
              <a:rPr lang="pt-BR" sz="2000" i="1" dirty="0">
                <a:solidFill>
                  <a:schemeClr val="accent4"/>
                </a:solidFill>
              </a:rPr>
              <a:t>santuário</a:t>
            </a:r>
            <a:r>
              <a:rPr lang="pt-BR" sz="2000" i="1" dirty="0"/>
              <a:t>, ó Senhor, </a:t>
            </a:r>
            <a:r>
              <a:rPr lang="pt-BR" sz="2000" i="1" u="sng" dirty="0"/>
              <a:t>que as tuas mãos estabeleceram</a:t>
            </a:r>
            <a:r>
              <a:rPr lang="pt-BR" sz="2000" i="1" dirty="0"/>
              <a:t>. </a:t>
            </a:r>
            <a:endParaRPr lang="pt-BR" sz="1600" i="1" dirty="0">
              <a:solidFill>
                <a:schemeClr val="accent4"/>
              </a:solidFill>
            </a:endParaRP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115EEA12-CEC7-9C45-A2F6-D5FC166955BD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10515600" cy="30638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/>
              <a:t>No capítulo 8 e 9 de Hebreus o Apóstolo Paulo trabalha a mesma ideia, a origem celestial do </a:t>
            </a:r>
            <a:r>
              <a:rPr lang="pt-BR" sz="2000" dirty="0">
                <a:solidFill>
                  <a:schemeClr val="accent4"/>
                </a:solidFill>
              </a:rPr>
              <a:t>santuário</a:t>
            </a:r>
            <a:r>
              <a:rPr lang="pt-BR" sz="2000" dirty="0"/>
              <a:t>.</a:t>
            </a:r>
          </a:p>
          <a:p>
            <a:pPr marL="0" indent="0">
              <a:buNone/>
            </a:pPr>
            <a:endParaRPr lang="pt-BR" sz="2000" dirty="0"/>
          </a:p>
          <a:p>
            <a:pPr marL="457200" lvl="1" indent="0">
              <a:buNone/>
            </a:pPr>
            <a:r>
              <a:rPr lang="pt-BR" sz="2100" i="1" baseline="30000" dirty="0"/>
              <a:t>2</a:t>
            </a:r>
            <a:r>
              <a:rPr lang="pt-BR" sz="2100" i="1" dirty="0"/>
              <a:t>Ministro do </a:t>
            </a:r>
            <a:r>
              <a:rPr lang="pt-BR" sz="2100" i="1" dirty="0">
                <a:solidFill>
                  <a:schemeClr val="accent4"/>
                </a:solidFill>
              </a:rPr>
              <a:t>santuário</a:t>
            </a:r>
            <a:r>
              <a:rPr lang="pt-BR" sz="2100" i="1" dirty="0"/>
              <a:t>, e do verdadeiro </a:t>
            </a:r>
            <a:r>
              <a:rPr lang="pt-BR" sz="2100" i="1" dirty="0">
                <a:solidFill>
                  <a:schemeClr val="accent4"/>
                </a:solidFill>
              </a:rPr>
              <a:t>tabernáculo</a:t>
            </a:r>
            <a:r>
              <a:rPr lang="pt-BR" sz="2100" i="1" dirty="0"/>
              <a:t>, </a:t>
            </a:r>
            <a:r>
              <a:rPr lang="pt-BR" sz="2100" i="1" u="sng" dirty="0"/>
              <a:t>o qual o Senhor fundou, e não o homem</a:t>
            </a:r>
            <a:r>
              <a:rPr lang="pt-BR" sz="2100" i="1" dirty="0"/>
              <a:t>.</a:t>
            </a:r>
            <a:endParaRPr lang="pt-BR" sz="2100" dirty="0"/>
          </a:p>
          <a:p>
            <a:pPr marL="0" indent="0">
              <a:buNone/>
            </a:pPr>
            <a:endParaRPr lang="pt-BR" sz="2000" dirty="0"/>
          </a:p>
          <a:p>
            <a:pPr marL="457200" lvl="1" indent="0">
              <a:buNone/>
            </a:pPr>
            <a:r>
              <a:rPr lang="pt-BR" sz="2000" i="1" baseline="30000" dirty="0"/>
              <a:t>11</a:t>
            </a:r>
            <a:r>
              <a:rPr lang="pt-BR" sz="2000" i="1" dirty="0"/>
              <a:t>Mas, vindo Cristo, o </a:t>
            </a:r>
            <a:r>
              <a:rPr lang="pt-BR" sz="2000" i="1" u="sng" dirty="0"/>
              <a:t>sumo sacerdote </a:t>
            </a:r>
            <a:r>
              <a:rPr lang="pt-BR" sz="2000" i="1" dirty="0"/>
              <a:t>dos bens futuros, por um maior e mais perfeito </a:t>
            </a:r>
            <a:r>
              <a:rPr lang="pt-BR" sz="2000" i="1" dirty="0">
                <a:solidFill>
                  <a:schemeClr val="accent4"/>
                </a:solidFill>
              </a:rPr>
              <a:t>tabernáculo</a:t>
            </a:r>
            <a:r>
              <a:rPr lang="pt-BR" sz="2000" i="1" dirty="0"/>
              <a:t>, não feito por mãos, isto é, não desta criação,</a:t>
            </a:r>
          </a:p>
          <a:p>
            <a:pPr marL="457200" lvl="1" indent="0">
              <a:buNone/>
            </a:pPr>
            <a:endParaRPr lang="pt-BR" sz="2000" dirty="0"/>
          </a:p>
          <a:p>
            <a:pPr marL="457200" lvl="1" indent="0">
              <a:buNone/>
            </a:pPr>
            <a:r>
              <a:rPr lang="pt-BR" sz="2000" i="1" baseline="30000" dirty="0"/>
              <a:t>24</a:t>
            </a:r>
            <a:r>
              <a:rPr lang="pt-BR" sz="2000" i="1" dirty="0"/>
              <a:t>Porque Cristo não entrou num </a:t>
            </a:r>
            <a:r>
              <a:rPr lang="pt-BR" sz="2000" i="1" dirty="0">
                <a:solidFill>
                  <a:schemeClr val="accent4"/>
                </a:solidFill>
              </a:rPr>
              <a:t>santuário</a:t>
            </a:r>
            <a:r>
              <a:rPr lang="pt-BR" sz="2000" i="1" dirty="0"/>
              <a:t> feito por mãos, figura do verdadeiro, porém no mesmo céu, para agora comparecer por nós perante a face de Deus;</a:t>
            </a:r>
            <a:br>
              <a:rPr lang="pt-BR" sz="1600" dirty="0"/>
            </a:br>
            <a:endParaRPr lang="pt-BR" sz="16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FBCC409-0DC9-734A-99DF-523058761474}"/>
              </a:ext>
            </a:extLst>
          </p:cNvPr>
          <p:cNvSpPr/>
          <p:nvPr/>
        </p:nvSpPr>
        <p:spPr>
          <a:xfrm>
            <a:off x="3429000" y="2377728"/>
            <a:ext cx="62230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F1F4B0-C929-8646-B1EA-7B311ED9EEC2}"/>
              </a:ext>
            </a:extLst>
          </p:cNvPr>
          <p:cNvSpPr/>
          <p:nvPr/>
        </p:nvSpPr>
        <p:spPr>
          <a:xfrm>
            <a:off x="1458590" y="4645531"/>
            <a:ext cx="62230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0C04E1-3E45-DB42-A7CF-0D90EBA3A700}"/>
              </a:ext>
            </a:extLst>
          </p:cNvPr>
          <p:cNvSpPr/>
          <p:nvPr/>
        </p:nvSpPr>
        <p:spPr>
          <a:xfrm>
            <a:off x="1518419" y="5494552"/>
            <a:ext cx="83820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9A3AB2A-D3F8-B341-B665-6B7E2B9F3425}"/>
              </a:ext>
            </a:extLst>
          </p:cNvPr>
          <p:cNvSpPr/>
          <p:nvPr/>
        </p:nvSpPr>
        <p:spPr>
          <a:xfrm>
            <a:off x="9075684" y="5502800"/>
            <a:ext cx="838199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763F810-C32C-904B-8CAB-5B43BF9BE164}"/>
              </a:ext>
            </a:extLst>
          </p:cNvPr>
          <p:cNvSpPr/>
          <p:nvPr/>
        </p:nvSpPr>
        <p:spPr>
          <a:xfrm>
            <a:off x="1757040" y="5797725"/>
            <a:ext cx="64770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11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ORIGEM, PROPÓSITO E FUNÇÃO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2CD02BA7-5E06-3A4A-9B8B-00D304EF0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391"/>
            <a:ext cx="10515600" cy="15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João no capítulo 11 do livro de Apocalipse tem uma visão do santuário de Deus no céu.</a:t>
            </a:r>
          </a:p>
          <a:p>
            <a:pPr marL="457200" lvl="1" indent="0">
              <a:buNone/>
            </a:pPr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2000" i="1" baseline="30000" dirty="0"/>
              <a:t>19</a:t>
            </a:r>
            <a:r>
              <a:rPr lang="pt-BR" sz="2000" i="1" dirty="0"/>
              <a:t>E abriu-se no céu </a:t>
            </a:r>
            <a:r>
              <a:rPr lang="pt-BR" sz="2000" i="1" dirty="0">
                <a:solidFill>
                  <a:schemeClr val="accent4"/>
                </a:solidFill>
              </a:rPr>
              <a:t>o templo de Deus</a:t>
            </a:r>
            <a:r>
              <a:rPr lang="pt-BR" sz="2000" i="1" dirty="0"/>
              <a:t>, e a arca da sua aliança foi vista no seu </a:t>
            </a:r>
            <a:r>
              <a:rPr lang="pt-BR" sz="2000" i="1" dirty="0">
                <a:solidFill>
                  <a:schemeClr val="accent4"/>
                </a:solidFill>
              </a:rPr>
              <a:t>templo</a:t>
            </a:r>
            <a:r>
              <a:rPr lang="pt-BR" sz="2000" i="1" dirty="0"/>
              <a:t>; e houve relâmpagos, e vozes, e trovões, e terremotos e grande saraiva.</a:t>
            </a:r>
            <a:br>
              <a:rPr lang="pt-BR" dirty="0"/>
            </a:br>
            <a:endParaRPr lang="pt-BR" sz="1600" dirty="0"/>
          </a:p>
          <a:p>
            <a:endParaRPr lang="pt-BR" sz="2000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57D68B3-42CF-7D4E-AC13-664095A3C0D1}"/>
              </a:ext>
            </a:extLst>
          </p:cNvPr>
          <p:cNvSpPr/>
          <p:nvPr/>
        </p:nvSpPr>
        <p:spPr>
          <a:xfrm>
            <a:off x="640973" y="3163088"/>
            <a:ext cx="3048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aseline="30000" dirty="0"/>
              <a:t>8</a:t>
            </a:r>
            <a:r>
              <a:rPr lang="pt-BR" sz="1400" dirty="0"/>
              <a:t>E me farão um santuário, e habitarei no meio deles.</a:t>
            </a:r>
            <a:br>
              <a:rPr lang="pt-BR" sz="1400" dirty="0"/>
            </a:br>
            <a:r>
              <a:rPr lang="pt-BR" sz="1400" baseline="30000" dirty="0"/>
              <a:t>9</a:t>
            </a:r>
            <a:r>
              <a:rPr lang="pt-BR" sz="1400" dirty="0"/>
              <a:t>Conforme a tudo </a:t>
            </a:r>
            <a:r>
              <a:rPr lang="pt-BR" sz="1400" dirty="0">
                <a:solidFill>
                  <a:schemeClr val="accent4"/>
                </a:solidFill>
              </a:rPr>
              <a:t>o que eu te mostrar para modelo do tabernáculo</a:t>
            </a:r>
            <a:r>
              <a:rPr lang="pt-BR" sz="1400" dirty="0"/>
              <a:t>, e para modelo de todos os seus pertences, assim mesmo o fareis.</a:t>
            </a:r>
            <a:br>
              <a:rPr lang="pt-BR" sz="1600" dirty="0"/>
            </a:br>
            <a:br>
              <a:rPr lang="pt-BR" sz="1600" dirty="0"/>
            </a:br>
            <a:r>
              <a:rPr lang="pt-BR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25:8,9</a:t>
            </a:r>
            <a:endParaRPr lang="pt-BR" sz="1600" dirty="0">
              <a:effectLst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E4E518A5-6FBE-9943-BFE1-F8C4E6BEEAF6}"/>
              </a:ext>
            </a:extLst>
          </p:cNvPr>
          <p:cNvSpPr/>
          <p:nvPr/>
        </p:nvSpPr>
        <p:spPr>
          <a:xfrm>
            <a:off x="4036423" y="3163088"/>
            <a:ext cx="33389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aseline="30000" dirty="0"/>
              <a:t>2</a:t>
            </a:r>
            <a:r>
              <a:rPr lang="pt-BR" sz="1400" dirty="0"/>
              <a:t>Ministro do santuário, e do </a:t>
            </a:r>
            <a:r>
              <a:rPr lang="pt-BR" sz="1400" dirty="0">
                <a:solidFill>
                  <a:schemeClr val="accent4"/>
                </a:solidFill>
              </a:rPr>
              <a:t>verdadeiro tabernáculo</a:t>
            </a:r>
            <a:r>
              <a:rPr lang="pt-BR" sz="1400" dirty="0"/>
              <a:t>, o qual o Senhor fundou, e não o homem.</a:t>
            </a:r>
          </a:p>
          <a:p>
            <a:r>
              <a:rPr lang="pt-BR" sz="1400" baseline="30000" dirty="0"/>
              <a:t>11</a:t>
            </a:r>
            <a:r>
              <a:rPr lang="pt-BR" sz="1400" dirty="0"/>
              <a:t>Mas, vindo Cristo, o sumo sacerdote dos bens futuros, </a:t>
            </a:r>
            <a:r>
              <a:rPr lang="pt-BR" sz="1400" dirty="0">
                <a:solidFill>
                  <a:schemeClr val="accent4"/>
                </a:solidFill>
              </a:rPr>
              <a:t>por um maior e mais perfeito tabernáculo, não feito por mãos, isto é, não desta criação</a:t>
            </a:r>
            <a:r>
              <a:rPr lang="pt-BR" sz="1400" dirty="0"/>
              <a:t>,</a:t>
            </a:r>
          </a:p>
          <a:p>
            <a:r>
              <a:rPr lang="pt-BR" sz="1400" baseline="30000" dirty="0"/>
              <a:t>24</a:t>
            </a:r>
            <a:r>
              <a:rPr lang="pt-BR" sz="1400" dirty="0"/>
              <a:t>Porque Cristo </a:t>
            </a:r>
            <a:r>
              <a:rPr lang="pt-BR" sz="1400" dirty="0">
                <a:solidFill>
                  <a:schemeClr val="accent4"/>
                </a:solidFill>
              </a:rPr>
              <a:t>não entrou num santuário feito por mãos, figura do verdadeiro, porém no mesmo céu</a:t>
            </a:r>
            <a:r>
              <a:rPr lang="pt-BR" sz="1400" dirty="0"/>
              <a:t>, para agora comparecer por nós perante a face de Deus;</a:t>
            </a:r>
            <a:br>
              <a:rPr lang="pt-BR" sz="1600" dirty="0"/>
            </a:br>
            <a:br>
              <a:rPr lang="pt-BR" sz="1600" dirty="0"/>
            </a:br>
            <a:r>
              <a:rPr lang="pt-B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Hebreus 9:2,11</a:t>
            </a:r>
            <a:r>
              <a:rPr lang="pt-BR" sz="1600" dirty="0"/>
              <a:t>,24</a:t>
            </a:r>
            <a:endParaRPr lang="pt-BR" sz="1600" dirty="0">
              <a:effectLst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F14B2C9-F319-F448-98A9-15D7F329FC0F}"/>
              </a:ext>
            </a:extLst>
          </p:cNvPr>
          <p:cNvSpPr/>
          <p:nvPr/>
        </p:nvSpPr>
        <p:spPr>
          <a:xfrm>
            <a:off x="7722818" y="3163088"/>
            <a:ext cx="333894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aseline="30000" dirty="0"/>
              <a:t>5</a:t>
            </a:r>
            <a:r>
              <a:rPr lang="pt-BR" sz="1400" dirty="0"/>
              <a:t>E depois disto olhei, e eis que o </a:t>
            </a:r>
            <a:r>
              <a:rPr lang="pt-BR" sz="1400" dirty="0">
                <a:solidFill>
                  <a:schemeClr val="accent4"/>
                </a:solidFill>
              </a:rPr>
              <a:t>templo do tabernáculo do testemunho se abriu no céu</a:t>
            </a:r>
            <a:r>
              <a:rPr lang="pt-BR" sz="1400" dirty="0"/>
              <a:t>.</a:t>
            </a:r>
            <a:br>
              <a:rPr lang="pt-BR" sz="1600" dirty="0"/>
            </a:br>
            <a:br>
              <a:rPr lang="pt-BR" sz="1600" dirty="0"/>
            </a:br>
            <a:r>
              <a:rPr lang="pt-B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15:5</a:t>
            </a:r>
            <a:endParaRPr lang="pt-BR" sz="1600" dirty="0"/>
          </a:p>
          <a:p>
            <a:endParaRPr lang="pt-BR" sz="1600" dirty="0">
              <a:effectLst/>
            </a:endParaRPr>
          </a:p>
          <a:p>
            <a:r>
              <a:rPr lang="pt-BR" sz="1400" baseline="30000" dirty="0"/>
              <a:t>1</a:t>
            </a:r>
            <a:r>
              <a:rPr lang="pt-BR" sz="1400" dirty="0"/>
              <a:t>E ouvi, vinda do </a:t>
            </a:r>
            <a:r>
              <a:rPr lang="pt-BR" sz="1400" dirty="0">
                <a:solidFill>
                  <a:schemeClr val="accent4"/>
                </a:solidFill>
              </a:rPr>
              <a:t>templo</a:t>
            </a:r>
            <a:r>
              <a:rPr lang="pt-BR" sz="1400" dirty="0"/>
              <a:t>, uma grande voz, que dizia aos sete anjos: Ide, e derramai sobre a terra as sete taças da ira de Deus.</a:t>
            </a:r>
            <a:br>
              <a:rPr lang="pt-BR" sz="1600" dirty="0"/>
            </a:br>
            <a:br>
              <a:rPr lang="pt-BR" sz="1600" dirty="0"/>
            </a:br>
            <a:r>
              <a:rPr lang="pt-BR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16:1</a:t>
            </a:r>
            <a:endParaRPr lang="pt-BR" sz="1600" dirty="0"/>
          </a:p>
          <a:p>
            <a:endParaRPr lang="pt-BR" sz="1600" dirty="0">
              <a:effectLst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C40C8F3-D3D4-C34F-87D0-5432003A6F86}"/>
              </a:ext>
            </a:extLst>
          </p:cNvPr>
          <p:cNvSpPr/>
          <p:nvPr/>
        </p:nvSpPr>
        <p:spPr>
          <a:xfrm>
            <a:off x="640973" y="2817163"/>
            <a:ext cx="3212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solidFill>
                  <a:schemeClr val="accent2"/>
                </a:solidFill>
              </a:rPr>
              <a:t>MOISÉS VIU O MODELO DO SANTUARIO NO CÉU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A9F89E6-7DDB-7549-95E9-4E4330427303}"/>
              </a:ext>
            </a:extLst>
          </p:cNvPr>
          <p:cNvSpPr/>
          <p:nvPr/>
        </p:nvSpPr>
        <p:spPr>
          <a:xfrm>
            <a:off x="4036423" y="2821801"/>
            <a:ext cx="36191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solidFill>
                  <a:schemeClr val="accent2"/>
                </a:solidFill>
              </a:rPr>
              <a:t>PAULO ENSINOU SOBRE  JESUS NO SANTUÁRIO NO CÉU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305DAF3-8D12-FC43-8AE8-75687216369C}"/>
              </a:ext>
            </a:extLst>
          </p:cNvPr>
          <p:cNvSpPr/>
          <p:nvPr/>
        </p:nvSpPr>
        <p:spPr>
          <a:xfrm>
            <a:off x="7722818" y="2827597"/>
            <a:ext cx="22317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solidFill>
                  <a:schemeClr val="accent2"/>
                </a:solidFill>
              </a:rPr>
              <a:t>JOÃO VIU O SANTUÁRIO NO CÉU</a:t>
            </a:r>
          </a:p>
        </p:txBody>
      </p:sp>
    </p:spTree>
    <p:extLst>
      <p:ext uri="{BB962C8B-B14F-4D97-AF65-F5344CB8AC3E}">
        <p14:creationId xmlns:p14="http://schemas.microsoft.com/office/powerpoint/2010/main" val="202042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ORIGEM, PROPÓSITO E FUNÇÃO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115EEA12-CEC7-9C45-A2F6-D5FC166955BD}"/>
              </a:ext>
            </a:extLst>
          </p:cNvPr>
          <p:cNvSpPr txBox="1">
            <a:spLocks/>
          </p:cNvSpPr>
          <p:nvPr/>
        </p:nvSpPr>
        <p:spPr>
          <a:xfrm>
            <a:off x="838200" y="1917539"/>
            <a:ext cx="10515600" cy="16699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A segunda menção direta ao santuário se encontra em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25.8 </a:t>
            </a:r>
            <a:r>
              <a:rPr lang="pt-BR" sz="2000" dirty="0"/>
              <a:t>no monte Sinai e revela o seu propósito.</a:t>
            </a:r>
          </a:p>
          <a:p>
            <a:pPr marL="457200" lvl="1" indent="0">
              <a:buNone/>
            </a:pPr>
            <a:br>
              <a:rPr lang="pt-BR" sz="1600" i="1" dirty="0">
                <a:solidFill>
                  <a:schemeClr val="accent4"/>
                </a:solidFill>
              </a:rPr>
            </a:br>
            <a:r>
              <a:rPr lang="pt-BR" sz="2000" baseline="30000" dirty="0"/>
              <a:t> 8</a:t>
            </a:r>
            <a:r>
              <a:rPr lang="pt-BR" sz="2000" i="1" dirty="0"/>
              <a:t>E me farão um </a:t>
            </a:r>
            <a:r>
              <a:rPr lang="pt-BR" sz="2000" i="1" dirty="0">
                <a:solidFill>
                  <a:schemeClr val="accent4"/>
                </a:solidFill>
              </a:rPr>
              <a:t>santuário</a:t>
            </a:r>
            <a:r>
              <a:rPr lang="pt-BR" sz="2000" i="1" dirty="0"/>
              <a:t>, e </a:t>
            </a:r>
            <a:r>
              <a:rPr lang="pt-BR" sz="2000" i="1" u="sng" dirty="0"/>
              <a:t>habitarei no meio deles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baseline="30000" dirty="0"/>
              <a:t>9</a:t>
            </a:r>
            <a:r>
              <a:rPr lang="pt-BR" sz="2000" i="1" u="sng" dirty="0"/>
              <a:t>Conforme tudo o que eu te mostrar para </a:t>
            </a:r>
            <a:r>
              <a:rPr lang="pt-BR" sz="2000" i="1" dirty="0">
                <a:solidFill>
                  <a:schemeClr val="bg1"/>
                </a:solidFill>
                <a:highlight>
                  <a:srgbClr val="FFFF00"/>
                </a:highlight>
              </a:rPr>
              <a:t>modelo</a:t>
            </a:r>
            <a:r>
              <a:rPr lang="pt-BR" sz="2000" i="1" dirty="0"/>
              <a:t> do </a:t>
            </a:r>
            <a:r>
              <a:rPr lang="pt-BR" sz="2000" i="1" dirty="0">
                <a:solidFill>
                  <a:schemeClr val="accent4"/>
                </a:solidFill>
              </a:rPr>
              <a:t>tabernáculo</a:t>
            </a:r>
            <a:r>
              <a:rPr lang="pt-BR" sz="2000" i="1" dirty="0"/>
              <a:t> e para </a:t>
            </a:r>
            <a:r>
              <a:rPr lang="pt-BR" sz="2000" i="1" dirty="0">
                <a:solidFill>
                  <a:schemeClr val="bg1"/>
                </a:solidFill>
                <a:highlight>
                  <a:srgbClr val="FFFF00"/>
                </a:highlight>
              </a:rPr>
              <a:t>modelo</a:t>
            </a:r>
            <a:r>
              <a:rPr lang="pt-BR" sz="2000" i="1" dirty="0"/>
              <a:t> de todos os seus móveis, assim mesmo o fareis.</a:t>
            </a:r>
          </a:p>
          <a:p>
            <a:endParaRPr lang="pt-BR" sz="2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75B8F2C-1CF5-AA46-8D29-727BCE25313F}"/>
              </a:ext>
            </a:extLst>
          </p:cNvPr>
          <p:cNvSpPr/>
          <p:nvPr/>
        </p:nvSpPr>
        <p:spPr>
          <a:xfrm>
            <a:off x="5054600" y="2869917"/>
            <a:ext cx="62230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5907BF0-67F1-EA42-85E4-2FB414448BAC}"/>
              </a:ext>
            </a:extLst>
          </p:cNvPr>
          <p:cNvSpPr/>
          <p:nvPr/>
        </p:nvSpPr>
        <p:spPr>
          <a:xfrm>
            <a:off x="8216900" y="2869917"/>
            <a:ext cx="62230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386A4AA9-0F89-6140-973B-EF5EBD076881}"/>
              </a:ext>
            </a:extLst>
          </p:cNvPr>
          <p:cNvSpPr txBox="1">
            <a:spLocks/>
          </p:cNvSpPr>
          <p:nvPr/>
        </p:nvSpPr>
        <p:spPr>
          <a:xfrm>
            <a:off x="838200" y="3945704"/>
            <a:ext cx="10515600" cy="1669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No evangelho de João a encarnação de Cristo revela o mesmo propósito divino, Deus estar no meio do Seu povo.</a:t>
            </a:r>
          </a:p>
          <a:p>
            <a:pPr marL="457200" lvl="1" indent="0">
              <a:buNone/>
            </a:pPr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1600" i="1" baseline="30000" dirty="0"/>
              <a:t> 14</a:t>
            </a:r>
            <a:r>
              <a:rPr lang="pt-BR" sz="2000" i="1" dirty="0"/>
              <a:t>E o Verbo se fez carne, e </a:t>
            </a:r>
            <a:r>
              <a:rPr lang="pt-BR" sz="2000" i="1" u="sng" dirty="0"/>
              <a:t>habitou entre nós</a:t>
            </a:r>
            <a:r>
              <a:rPr lang="pt-BR" sz="2000" i="1" dirty="0"/>
              <a:t>, e vimos a sua glória, como a glória do unigênito do Pai, cheio de graça e de verdade.</a:t>
            </a:r>
          </a:p>
        </p:txBody>
      </p:sp>
    </p:spTree>
    <p:extLst>
      <p:ext uri="{BB962C8B-B14F-4D97-AF65-F5344CB8AC3E}">
        <p14:creationId xmlns:p14="http://schemas.microsoft.com/office/powerpoint/2010/main" val="131165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The Tabernacle in Its Ancient Near Eastern Context - TheTorah.com">
            <a:extLst>
              <a:ext uri="{FF2B5EF4-FFF2-40B4-BE49-F238E27FC236}">
                <a16:creationId xmlns:a16="http://schemas.microsoft.com/office/drawing/2014/main" id="{E9CAFA23-5A66-E84D-BA86-50F21A6C9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8" b="146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883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48FD21B0-C3CC-084E-BDCD-01EBE924E2EE}"/>
              </a:ext>
            </a:extLst>
          </p:cNvPr>
          <p:cNvSpPr txBox="1">
            <a:spLocks/>
          </p:cNvSpPr>
          <p:nvPr/>
        </p:nvSpPr>
        <p:spPr>
          <a:xfrm>
            <a:off x="736600" y="1706780"/>
            <a:ext cx="10617200" cy="42037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OS ELEMENTOS DO SANTUÁRIO</a:t>
            </a:r>
            <a:endParaRPr lang="pt-BR" sz="2000" dirty="0"/>
          </a:p>
          <a:p>
            <a:r>
              <a:rPr lang="pt-BR" sz="2000" dirty="0"/>
              <a:t>A Arca da Aliança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25.10 - 22</a:t>
            </a:r>
          </a:p>
          <a:p>
            <a:r>
              <a:rPr lang="pt-BR" sz="2000" dirty="0"/>
              <a:t>A Mesa e seus utensílios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25.23</a:t>
            </a:r>
          </a:p>
          <a:p>
            <a:r>
              <a:rPr lang="pt-BR" sz="2000" dirty="0"/>
              <a:t>O Candelabro de Ouro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25.31 – 40</a:t>
            </a:r>
          </a:p>
          <a:p>
            <a:r>
              <a:rPr lang="pt-BR" sz="2000" dirty="0"/>
              <a:t>O Tabernáculo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26</a:t>
            </a:r>
          </a:p>
          <a:p>
            <a:r>
              <a:rPr lang="pt-BR" sz="2000" dirty="0"/>
              <a:t>O Altar dos Holocaustos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27.1 – 8</a:t>
            </a:r>
          </a:p>
          <a:p>
            <a:r>
              <a:rPr lang="pt-BR" sz="2000" dirty="0"/>
              <a:t>O Pátio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27.9 – 19</a:t>
            </a:r>
          </a:p>
          <a:p>
            <a:r>
              <a:rPr lang="pt-BR" sz="2000" dirty="0"/>
              <a:t>As Vestes dos Sacerdotes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28</a:t>
            </a:r>
          </a:p>
          <a:p>
            <a:r>
              <a:rPr lang="pt-BR" sz="2000" dirty="0"/>
              <a:t>O Altar de Incenso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37.25 – 29</a:t>
            </a:r>
          </a:p>
          <a:p>
            <a:r>
              <a:rPr lang="pt-BR" sz="2000" dirty="0"/>
              <a:t>A Bacia de Bronze </a:t>
            </a:r>
            <a:r>
              <a:rPr lang="pt-BR" sz="2000" dirty="0" err="1">
                <a:solidFill>
                  <a:schemeClr val="accent4"/>
                </a:solidFill>
              </a:rPr>
              <a:t>Ex</a:t>
            </a:r>
            <a:r>
              <a:rPr lang="pt-BR" sz="2000" dirty="0">
                <a:solidFill>
                  <a:schemeClr val="accent4"/>
                </a:solidFill>
              </a:rPr>
              <a:t> 30.17 - 21</a:t>
            </a:r>
            <a:br>
              <a:rPr lang="pt-BR" sz="2000" dirty="0"/>
            </a:b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CC03AD04-D364-C443-9FC7-52FC7564EAC0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ORIGEM, PROPÓSITO E FUNÇÃO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C180EDA-FF9C-0D48-8FDD-940B86DD0419}"/>
              </a:ext>
            </a:extLst>
          </p:cNvPr>
          <p:cNvSpPr/>
          <p:nvPr/>
        </p:nvSpPr>
        <p:spPr>
          <a:xfrm>
            <a:off x="6413500" y="2810331"/>
            <a:ext cx="4940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aseline="30000" dirty="0"/>
              <a:t>30 </a:t>
            </a:r>
            <a:r>
              <a:rPr lang="pt-BR" sz="2400" dirty="0"/>
              <a:t>“Faça o </a:t>
            </a:r>
            <a:r>
              <a:rPr lang="pt-BR" sz="2400" dirty="0">
                <a:solidFill>
                  <a:schemeClr val="accent4"/>
                </a:solidFill>
              </a:rPr>
              <a:t>tabernáculo</a:t>
            </a:r>
            <a:r>
              <a:rPr lang="pt-BR" sz="2400" dirty="0"/>
              <a:t> </a:t>
            </a:r>
            <a:r>
              <a:rPr lang="pt-BR" sz="2400" u="sng" dirty="0"/>
              <a:t>de acordo com o modelo que lhe foi mostrado </a:t>
            </a:r>
            <a:r>
              <a:rPr lang="pt-BR" sz="2400" dirty="0"/>
              <a:t>no monte.</a:t>
            </a:r>
          </a:p>
          <a:p>
            <a:r>
              <a:rPr lang="pt-BR" sz="2400" dirty="0" err="1">
                <a:solidFill>
                  <a:schemeClr val="accent4"/>
                </a:solidFill>
              </a:rPr>
              <a:t>Ex</a:t>
            </a:r>
            <a:r>
              <a:rPr lang="pt-BR" sz="2400" dirty="0">
                <a:solidFill>
                  <a:schemeClr val="accent4"/>
                </a:solidFill>
              </a:rPr>
              <a:t> 26.30</a:t>
            </a:r>
          </a:p>
        </p:txBody>
      </p:sp>
    </p:spTree>
    <p:extLst>
      <p:ext uri="{BB962C8B-B14F-4D97-AF65-F5344CB8AC3E}">
        <p14:creationId xmlns:p14="http://schemas.microsoft.com/office/powerpoint/2010/main" val="3344181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640973" y="1234656"/>
            <a:ext cx="660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ELEMENTOS DO DIA DA EXPIAÇÃO NA CONSTRUÇÃO DO CAPÍTULO 8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BBFB54C-3E53-AD4E-9797-D261018308AD}"/>
              </a:ext>
            </a:extLst>
          </p:cNvPr>
          <p:cNvSpPr/>
          <p:nvPr/>
        </p:nvSpPr>
        <p:spPr>
          <a:xfrm>
            <a:off x="-96982" y="-13855"/>
            <a:ext cx="12288982" cy="7051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B7E8E586-F2F6-D149-B04D-A0C70663ED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154" y="0"/>
            <a:ext cx="9495692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BE1A563-E8C1-9545-B00D-D6E17FF55159}"/>
              </a:ext>
            </a:extLst>
          </p:cNvPr>
          <p:cNvSpPr txBox="1"/>
          <p:nvPr/>
        </p:nvSpPr>
        <p:spPr>
          <a:xfrm>
            <a:off x="8473966" y="6182995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45,72 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43E7741-0D51-3C43-9238-35D05FED058B}"/>
              </a:ext>
            </a:extLst>
          </p:cNvPr>
          <p:cNvSpPr txBox="1"/>
          <p:nvPr/>
        </p:nvSpPr>
        <p:spPr>
          <a:xfrm>
            <a:off x="7868867" y="5227968"/>
            <a:ext cx="68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4,57 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A9EF1C-5A7D-5145-9F69-8CDF8059AE54}"/>
              </a:ext>
            </a:extLst>
          </p:cNvPr>
          <p:cNvSpPr txBox="1"/>
          <p:nvPr/>
        </p:nvSpPr>
        <p:spPr>
          <a:xfrm>
            <a:off x="10063909" y="5523045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22,86 m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C9D45E-C28F-8E44-B332-5320F2EF9B27}"/>
              </a:ext>
            </a:extLst>
          </p:cNvPr>
          <p:cNvSpPr txBox="1"/>
          <p:nvPr/>
        </p:nvSpPr>
        <p:spPr>
          <a:xfrm>
            <a:off x="8198952" y="5787091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13,72 m</a:t>
            </a:r>
          </a:p>
        </p:txBody>
      </p:sp>
    </p:spTree>
    <p:extLst>
      <p:ext uri="{BB962C8B-B14F-4D97-AF65-F5344CB8AC3E}">
        <p14:creationId xmlns:p14="http://schemas.microsoft.com/office/powerpoint/2010/main" val="2685180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640973" y="1234656"/>
            <a:ext cx="660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ELEMENTOS DO DIA DA EXPIAÇÃO NA CONSTRUÇÃO DO CAPÍTULO 8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BBFB54C-3E53-AD4E-9797-D261018308AD}"/>
              </a:ext>
            </a:extLst>
          </p:cNvPr>
          <p:cNvSpPr/>
          <p:nvPr/>
        </p:nvSpPr>
        <p:spPr>
          <a:xfrm>
            <a:off x="-96982" y="-13855"/>
            <a:ext cx="12288982" cy="7051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B7E8E586-F2F6-D149-B04D-A0C70663ED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97" y="2832180"/>
            <a:ext cx="11605260" cy="3846103"/>
          </a:xfrm>
          <a:prstGeom prst="rect">
            <a:avLst/>
          </a:prstGeom>
        </p:spPr>
      </p:pic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0B69C480-CBD2-C74D-8D96-BB63615A4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949" y="531794"/>
            <a:ext cx="5551533" cy="289720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1D2E8D5-8866-6E46-9453-00F855775159}"/>
              </a:ext>
            </a:extLst>
          </p:cNvPr>
          <p:cNvSpPr/>
          <p:nvPr/>
        </p:nvSpPr>
        <p:spPr>
          <a:xfrm>
            <a:off x="8345214" y="3429000"/>
            <a:ext cx="3547307" cy="178030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ED4A6F2E-F6C6-9046-B07E-CAEDC887C90F}"/>
              </a:ext>
            </a:extLst>
          </p:cNvPr>
          <p:cNvCxnSpPr/>
          <p:nvPr/>
        </p:nvCxnSpPr>
        <p:spPr>
          <a:xfrm>
            <a:off x="3382257" y="608230"/>
            <a:ext cx="0" cy="27030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B5023FB-828F-464B-A047-4DC9DBCB759A}"/>
              </a:ext>
            </a:extLst>
          </p:cNvPr>
          <p:cNvSpPr txBox="1"/>
          <p:nvPr/>
        </p:nvSpPr>
        <p:spPr>
          <a:xfrm>
            <a:off x="4163023" y="2287688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LUGAR SANTO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A47B83-AA9E-844D-85C7-2D9E070D63DD}"/>
              </a:ext>
            </a:extLst>
          </p:cNvPr>
          <p:cNvSpPr txBox="1"/>
          <p:nvPr/>
        </p:nvSpPr>
        <p:spPr>
          <a:xfrm>
            <a:off x="858987" y="2287688"/>
            <a:ext cx="21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LUGAR SANTÍSSIMO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7D6600-C370-9C49-AD1C-0586C7D0F2E3}"/>
              </a:ext>
            </a:extLst>
          </p:cNvPr>
          <p:cNvSpPr txBox="1"/>
          <p:nvPr/>
        </p:nvSpPr>
        <p:spPr>
          <a:xfrm>
            <a:off x="9039181" y="4493622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PÁTIO</a:t>
            </a:r>
          </a:p>
        </p:txBody>
      </p:sp>
    </p:spTree>
    <p:extLst>
      <p:ext uri="{BB962C8B-B14F-4D97-AF65-F5344CB8AC3E}">
        <p14:creationId xmlns:p14="http://schemas.microsoft.com/office/powerpoint/2010/main" val="1089977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ORIGEM, PROPÓSITO E FUNÇÃO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115EEA12-CEC7-9C45-A2F6-D5FC166955BD}"/>
              </a:ext>
            </a:extLst>
          </p:cNvPr>
          <p:cNvSpPr txBox="1">
            <a:spLocks/>
          </p:cNvSpPr>
          <p:nvPr/>
        </p:nvSpPr>
        <p:spPr>
          <a:xfrm>
            <a:off x="4652260" y="1944161"/>
            <a:ext cx="5295900" cy="330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A principal função do santuário, era ensinar ao povo de Deus o plano da salvação que seria desempenhado por Jesus Cristo –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accent4"/>
                </a:solidFill>
              </a:rPr>
              <a:t>os 5s da salvação: </a:t>
            </a:r>
            <a:br>
              <a:rPr lang="pt-BR" sz="2000" dirty="0">
                <a:solidFill>
                  <a:schemeClr val="accent4"/>
                </a:solidFill>
              </a:rPr>
            </a:br>
            <a:r>
              <a:rPr lang="pt-BR" sz="2000" dirty="0">
                <a:solidFill>
                  <a:schemeClr val="accent4"/>
                </a:solidFill>
              </a:rPr>
              <a:t>santuário,</a:t>
            </a:r>
            <a:br>
              <a:rPr lang="pt-BR" sz="2000" dirty="0">
                <a:solidFill>
                  <a:schemeClr val="accent4"/>
                </a:solidFill>
              </a:rPr>
            </a:br>
            <a:r>
              <a:rPr lang="pt-BR" sz="2000" dirty="0">
                <a:solidFill>
                  <a:schemeClr val="accent4"/>
                </a:solidFill>
              </a:rPr>
              <a:t>sacerdote,</a:t>
            </a:r>
            <a:br>
              <a:rPr lang="pt-BR" sz="2000" dirty="0">
                <a:solidFill>
                  <a:schemeClr val="accent4"/>
                </a:solidFill>
              </a:rPr>
            </a:br>
            <a:r>
              <a:rPr lang="pt-BR" sz="2000" dirty="0">
                <a:solidFill>
                  <a:schemeClr val="accent4"/>
                </a:solidFill>
              </a:rPr>
              <a:t>substituto, </a:t>
            </a:r>
            <a:br>
              <a:rPr lang="pt-BR" sz="2000" dirty="0">
                <a:solidFill>
                  <a:schemeClr val="accent4"/>
                </a:solidFill>
              </a:rPr>
            </a:br>
            <a:r>
              <a:rPr lang="pt-BR" sz="2000" dirty="0">
                <a:solidFill>
                  <a:schemeClr val="accent4"/>
                </a:solidFill>
              </a:rPr>
              <a:t>sacrifício </a:t>
            </a:r>
            <a:br>
              <a:rPr lang="pt-BR" sz="2000" dirty="0">
                <a:solidFill>
                  <a:schemeClr val="accent4"/>
                </a:solidFill>
              </a:rPr>
            </a:br>
            <a:r>
              <a:rPr lang="pt-BR" sz="2000" dirty="0">
                <a:solidFill>
                  <a:schemeClr val="accent4"/>
                </a:solidFill>
              </a:rPr>
              <a:t>e sangue</a:t>
            </a:r>
            <a:r>
              <a:rPr lang="pt-BR" sz="2000" dirty="0"/>
              <a:t>.</a:t>
            </a:r>
          </a:p>
          <a:p>
            <a:pPr marL="457200" lvl="1" indent="0">
              <a:buNone/>
            </a:pPr>
            <a:endParaRPr lang="pt-BR" sz="2000" dirty="0"/>
          </a:p>
        </p:txBody>
      </p:sp>
      <p:pic>
        <p:nvPicPr>
          <p:cNvPr id="5122" name="Picture 2" descr="A Ovelha Perdida">
            <a:extLst>
              <a:ext uri="{FF2B5EF4-FFF2-40B4-BE49-F238E27FC236}">
                <a16:creationId xmlns:a16="http://schemas.microsoft.com/office/drawing/2014/main" id="{392551F0-EC6B-B646-B5A2-679E629B2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7" y="1944161"/>
            <a:ext cx="24638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045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urnishings of the Tabernacle">
            <a:extLst>
              <a:ext uri="{FF2B5EF4-FFF2-40B4-BE49-F238E27FC236}">
                <a16:creationId xmlns:a16="http://schemas.microsoft.com/office/drawing/2014/main" id="{92CFFA60-5609-AB44-97CF-E6A7632C2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75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3437CA8D-CCD8-C246-A6D3-648BFBF6E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100" y="619125"/>
            <a:ext cx="4622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JESUS CRISTO E O SANTUÁRIO</a:t>
            </a:r>
          </a:p>
          <a:p>
            <a:r>
              <a:rPr lang="pt-BR" sz="2000" dirty="0"/>
              <a:t>Jesus é o Cordeiro de Deus que tira o pecado do mundo. </a:t>
            </a:r>
            <a:r>
              <a:rPr lang="pt-BR" sz="2000" dirty="0" err="1">
                <a:solidFill>
                  <a:schemeClr val="accent4"/>
                </a:solidFill>
              </a:rPr>
              <a:t>Jo</a:t>
            </a:r>
            <a:r>
              <a:rPr lang="pt-BR" sz="2000" dirty="0">
                <a:solidFill>
                  <a:schemeClr val="accent4"/>
                </a:solidFill>
              </a:rPr>
              <a:t> 1.29</a:t>
            </a:r>
          </a:p>
          <a:p>
            <a:r>
              <a:rPr lang="pt-BR" sz="2000" dirty="0"/>
              <a:t>Jesus é água da vida. </a:t>
            </a:r>
            <a:r>
              <a:rPr lang="pt-BR" sz="2000" dirty="0" err="1">
                <a:solidFill>
                  <a:schemeClr val="accent4"/>
                </a:solidFill>
              </a:rPr>
              <a:t>Jo</a:t>
            </a:r>
            <a:r>
              <a:rPr lang="pt-BR" sz="2000" dirty="0">
                <a:solidFill>
                  <a:schemeClr val="accent4"/>
                </a:solidFill>
              </a:rPr>
              <a:t> 7.37-38</a:t>
            </a:r>
          </a:p>
          <a:p>
            <a:r>
              <a:rPr lang="pt-BR" sz="2000" dirty="0"/>
              <a:t>Jesus é o pão vivo que desceu do céu. </a:t>
            </a:r>
            <a:r>
              <a:rPr lang="pt-BR" sz="2000" dirty="0" err="1">
                <a:solidFill>
                  <a:schemeClr val="accent4"/>
                </a:solidFill>
              </a:rPr>
              <a:t>Jo</a:t>
            </a:r>
            <a:r>
              <a:rPr lang="pt-BR" sz="2000" dirty="0">
                <a:solidFill>
                  <a:schemeClr val="accent4"/>
                </a:solidFill>
              </a:rPr>
              <a:t> 6.51</a:t>
            </a:r>
          </a:p>
          <a:p>
            <a:r>
              <a:rPr lang="pt-BR" sz="2000" dirty="0"/>
              <a:t>Jesus é a luz do mundo. </a:t>
            </a:r>
            <a:r>
              <a:rPr lang="pt-BR" sz="2000" dirty="0" err="1">
                <a:solidFill>
                  <a:schemeClr val="accent4"/>
                </a:solidFill>
              </a:rPr>
              <a:t>Jo</a:t>
            </a:r>
            <a:r>
              <a:rPr lang="pt-BR" sz="2000" dirty="0">
                <a:solidFill>
                  <a:schemeClr val="accent4"/>
                </a:solidFill>
              </a:rPr>
              <a:t> 8.12</a:t>
            </a:r>
          </a:p>
          <a:p>
            <a:r>
              <a:rPr lang="pt-BR" sz="2000" dirty="0"/>
              <a:t>Jesus é nosso sumo sacerdote no santuário celestial. </a:t>
            </a:r>
            <a:r>
              <a:rPr lang="pt-BR" sz="2000" dirty="0" err="1">
                <a:solidFill>
                  <a:schemeClr val="accent4"/>
                </a:solidFill>
              </a:rPr>
              <a:t>Hb</a:t>
            </a:r>
            <a:r>
              <a:rPr lang="pt-BR" sz="2000" dirty="0">
                <a:solidFill>
                  <a:schemeClr val="accent4"/>
                </a:solidFill>
              </a:rPr>
              <a:t> 8</a:t>
            </a:r>
          </a:p>
          <a:p>
            <a:r>
              <a:rPr lang="pt-BR" sz="2000" dirty="0"/>
              <a:t>Jesus é Rei e Juiz. </a:t>
            </a:r>
            <a:r>
              <a:rPr lang="pt-BR" sz="2000" dirty="0" err="1">
                <a:solidFill>
                  <a:schemeClr val="accent4"/>
                </a:solidFill>
              </a:rPr>
              <a:t>Ap</a:t>
            </a:r>
            <a:r>
              <a:rPr lang="pt-BR" sz="2000" dirty="0">
                <a:solidFill>
                  <a:schemeClr val="accent4"/>
                </a:solidFill>
              </a:rPr>
              <a:t> 19.16; At 17.31</a:t>
            </a:r>
          </a:p>
        </p:txBody>
      </p:sp>
    </p:spTree>
    <p:extLst>
      <p:ext uri="{BB962C8B-B14F-4D97-AF65-F5344CB8AC3E}">
        <p14:creationId xmlns:p14="http://schemas.microsoft.com/office/powerpoint/2010/main" val="294779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542487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AS PROFECIAS DE DANIEL</a:t>
            </a:r>
            <a:b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 APOCALIPSE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Espaço Reservado para Conteúdo 8">
            <a:extLst>
              <a:ext uri="{FF2B5EF4-FFF2-40B4-BE49-F238E27FC236}">
                <a16:creationId xmlns:a16="http://schemas.microsoft.com/office/drawing/2014/main" id="{C70B5A88-1C32-4B43-A371-A74C4C993384}"/>
              </a:ext>
            </a:extLst>
          </p:cNvPr>
          <p:cNvSpPr txBox="1">
            <a:spLocks/>
          </p:cNvSpPr>
          <p:nvPr/>
        </p:nvSpPr>
        <p:spPr>
          <a:xfrm>
            <a:off x="838200" y="1917538"/>
            <a:ext cx="10515600" cy="39625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Deus ordenou como os serviços do santuário deveriam ser realizados, estabelecendo como os sacrifícios e ofertas deveriam ser realizados. No livro de Levítico nós temos a relação de todos estes sacrifícios e ofertas. No entanto temos dois ritos para observar o primeiro está em </a:t>
            </a:r>
            <a:r>
              <a:rPr lang="pt-BR" sz="2000" dirty="0">
                <a:solidFill>
                  <a:srgbClr val="FFC000"/>
                </a:solidFill>
              </a:rPr>
              <a:t>Ex. 29.38</a:t>
            </a:r>
          </a:p>
          <a:p>
            <a:pPr marL="457200" lvl="1" indent="0">
              <a:lnSpc>
                <a:spcPct val="120000"/>
              </a:lnSpc>
              <a:buNone/>
            </a:pPr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2000" i="1" baseline="30000" dirty="0"/>
              <a:t>38 </a:t>
            </a:r>
            <a:r>
              <a:rPr lang="pt-BR" sz="2000" i="1" dirty="0"/>
              <a:t>“Eis o que você terá que sacrificar </a:t>
            </a:r>
            <a:r>
              <a:rPr lang="pt-BR" sz="2000" i="1" u="sng" dirty="0">
                <a:solidFill>
                  <a:schemeClr val="accent2"/>
                </a:solidFill>
              </a:rPr>
              <a:t>regularmente</a:t>
            </a:r>
            <a:r>
              <a:rPr lang="pt-BR" sz="2000" i="1" dirty="0"/>
              <a:t> sobre o altar: a cada dia dois cordeiros de um ano. </a:t>
            </a:r>
            <a:r>
              <a:rPr lang="pt-BR" sz="2000" i="1" baseline="30000" dirty="0"/>
              <a:t>39 </a:t>
            </a:r>
            <a:r>
              <a:rPr lang="pt-BR" sz="2000" i="1" u="sng" dirty="0"/>
              <a:t>Ofereça um de manhã e o outro ao entardecer</a:t>
            </a:r>
            <a:r>
              <a:rPr lang="pt-BR" sz="2000" i="1" dirty="0"/>
              <a:t>. 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pt-BR" sz="2000" i="1" dirty="0"/>
          </a:p>
          <a:p>
            <a:pPr marL="0" indent="0">
              <a:lnSpc>
                <a:spcPct val="120000"/>
              </a:lnSpc>
              <a:buNone/>
            </a:pPr>
            <a:r>
              <a:rPr lang="pt-BR" sz="2000" dirty="0"/>
              <a:t>Em </a:t>
            </a:r>
            <a:r>
              <a:rPr lang="pt-BR" sz="2000" dirty="0">
                <a:solidFill>
                  <a:srgbClr val="FFC000"/>
                </a:solidFill>
              </a:rPr>
              <a:t>Daniel 8.11 </a:t>
            </a:r>
            <a:r>
              <a:rPr lang="pt-BR" sz="2000" dirty="0"/>
              <a:t>o chifre pequeno se levanta contra o </a:t>
            </a:r>
            <a:r>
              <a:rPr lang="pt-BR" sz="2000" dirty="0" err="1"/>
              <a:t>tamid</a:t>
            </a:r>
            <a:r>
              <a:rPr lang="pt-BR" sz="2000" dirty="0"/>
              <a:t>.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pt-BR" sz="2000" i="1" baseline="30000" dirty="0"/>
              <a:t>11</a:t>
            </a:r>
            <a:r>
              <a:rPr lang="pt-BR" sz="2000" i="1" dirty="0"/>
              <a:t>E se engrandeceu até contra o príncipe do exército; e por ele foi tirado o sacrifício </a:t>
            </a:r>
            <a:r>
              <a:rPr lang="pt-BR" sz="2000" i="1" dirty="0">
                <a:solidFill>
                  <a:schemeClr val="accent2"/>
                </a:solidFill>
              </a:rPr>
              <a:t>contínuo</a:t>
            </a:r>
            <a:r>
              <a:rPr lang="pt-BR" sz="2000" i="1" dirty="0"/>
              <a:t>, e o lugar do seu </a:t>
            </a:r>
            <a:r>
              <a:rPr lang="pt-BR" sz="2000" i="1" dirty="0">
                <a:solidFill>
                  <a:srgbClr val="FFC000"/>
                </a:solidFill>
              </a:rPr>
              <a:t>santuário</a:t>
            </a:r>
            <a:r>
              <a:rPr lang="pt-BR" sz="2000" i="1" dirty="0"/>
              <a:t> foi lançado por terra.</a:t>
            </a:r>
            <a:br>
              <a:rPr lang="pt-BR" sz="2000" dirty="0"/>
            </a:b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436953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Espaço Reservado para Conteúdo 8">
            <a:extLst>
              <a:ext uri="{FF2B5EF4-FFF2-40B4-BE49-F238E27FC236}">
                <a16:creationId xmlns:a16="http://schemas.microsoft.com/office/drawing/2014/main" id="{C70B5A88-1C32-4B43-A371-A74C4C993384}"/>
              </a:ext>
            </a:extLst>
          </p:cNvPr>
          <p:cNvSpPr txBox="1">
            <a:spLocks/>
          </p:cNvSpPr>
          <p:nvPr/>
        </p:nvSpPr>
        <p:spPr>
          <a:xfrm>
            <a:off x="838200" y="1155699"/>
            <a:ext cx="10515600" cy="54756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200" dirty="0"/>
              <a:t>O segundo rito esta em </a:t>
            </a:r>
            <a:r>
              <a:rPr lang="pt-BR" sz="2200" dirty="0">
                <a:solidFill>
                  <a:srgbClr val="FFC000"/>
                </a:solidFill>
              </a:rPr>
              <a:t>Levítico 16  </a:t>
            </a:r>
            <a:r>
              <a:rPr lang="pt-BR" sz="2200" dirty="0"/>
              <a:t>que é o dia da purificação, dia do juízo ou </a:t>
            </a:r>
            <a:r>
              <a:rPr lang="pt-BR" sz="2200" dirty="0" err="1"/>
              <a:t>Yom</a:t>
            </a:r>
            <a:r>
              <a:rPr lang="pt-BR" sz="2200" dirty="0"/>
              <a:t> </a:t>
            </a:r>
            <a:r>
              <a:rPr lang="pt-BR" sz="2200" dirty="0" err="1"/>
              <a:t>Kippur</a:t>
            </a:r>
            <a:r>
              <a:rPr lang="pt-BR" sz="2200" dirty="0"/>
              <a:t>.</a:t>
            </a:r>
            <a:endParaRPr lang="pt-BR" sz="2200" dirty="0">
              <a:solidFill>
                <a:srgbClr val="FFC000"/>
              </a:solidFill>
            </a:endParaRPr>
          </a:p>
          <a:p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1900" dirty="0"/>
              <a:t>Deus diz a Arão, para não entrar a qualquer momento no lugar santíssimo, para que não morra, porque Ele aparecerá na nuvem sobre o propiciatório (propiciar misericórdia) </a:t>
            </a:r>
            <a:r>
              <a:rPr lang="pt-BR" sz="1900" dirty="0">
                <a:solidFill>
                  <a:schemeClr val="accent4"/>
                </a:solidFill>
              </a:rPr>
              <a:t>(v.2)</a:t>
            </a:r>
            <a:r>
              <a:rPr lang="pt-BR" sz="1900" dirty="0"/>
              <a:t>;</a:t>
            </a:r>
          </a:p>
          <a:p>
            <a:r>
              <a:rPr lang="pt-BR" sz="1900" dirty="0"/>
              <a:t>Da congregação tomará </a:t>
            </a:r>
            <a:r>
              <a:rPr lang="pt-BR" sz="1900" u="sng" dirty="0"/>
              <a:t>dois bodes para expiação do pecado </a:t>
            </a:r>
            <a:r>
              <a:rPr lang="pt-BR" sz="1900" dirty="0">
                <a:solidFill>
                  <a:schemeClr val="accent4"/>
                </a:solidFill>
              </a:rPr>
              <a:t>(v.5)</a:t>
            </a:r>
            <a:r>
              <a:rPr lang="pt-BR" sz="1900" dirty="0"/>
              <a:t>;</a:t>
            </a:r>
          </a:p>
          <a:p>
            <a:r>
              <a:rPr lang="pt-BR" sz="1900" dirty="0"/>
              <a:t>O bode  sobre o qual cair a sorte pelo Senhor</a:t>
            </a:r>
            <a:r>
              <a:rPr lang="pt-BR" sz="1900" u="sng" dirty="0"/>
              <a:t>, será oferecido para expiação do pecado </a:t>
            </a:r>
            <a:r>
              <a:rPr lang="pt-BR" sz="1900" dirty="0">
                <a:solidFill>
                  <a:schemeClr val="accent4"/>
                </a:solidFill>
              </a:rPr>
              <a:t>(v.9)</a:t>
            </a:r>
            <a:r>
              <a:rPr lang="pt-BR" sz="1900" dirty="0"/>
              <a:t>;</a:t>
            </a:r>
          </a:p>
          <a:p>
            <a:r>
              <a:rPr lang="pt-BR" sz="1900" dirty="0"/>
              <a:t>O sangue do bode da expiação pelo povo, será levado para o lugar santíssimo, e o sangue será aspergido sobre o propiciatório e perante a face do propiciatório </a:t>
            </a:r>
            <a:r>
              <a:rPr lang="pt-BR" sz="1900" dirty="0">
                <a:solidFill>
                  <a:schemeClr val="accent4"/>
                </a:solidFill>
              </a:rPr>
              <a:t>(v.15)</a:t>
            </a:r>
            <a:r>
              <a:rPr lang="pt-BR" sz="1900" dirty="0"/>
              <a:t>;</a:t>
            </a:r>
          </a:p>
          <a:p>
            <a:r>
              <a:rPr lang="pt-BR" sz="1900" dirty="0"/>
              <a:t>Deste modo será feito a </a:t>
            </a:r>
            <a:r>
              <a:rPr lang="pt-BR" sz="1900" u="sng" dirty="0"/>
              <a:t>expiação (purificar, remir) pelo santuário por causa da suas imundícias dos filhos de Israel e das suas transgressões</a:t>
            </a:r>
            <a:r>
              <a:rPr lang="pt-BR" sz="1900" dirty="0"/>
              <a:t>, e de todos os seus pecados e assim fará para a tenda da congregação que reside com eles no meio das suas imundícias </a:t>
            </a:r>
            <a:r>
              <a:rPr lang="pt-BR" sz="1900" dirty="0">
                <a:solidFill>
                  <a:schemeClr val="accent4"/>
                </a:solidFill>
              </a:rPr>
              <a:t>(v16)</a:t>
            </a:r>
            <a:r>
              <a:rPr lang="pt-BR" sz="1900" dirty="0"/>
              <a:t>;</a:t>
            </a:r>
          </a:p>
          <a:p>
            <a:r>
              <a:rPr lang="pt-BR" sz="1900" dirty="0"/>
              <a:t>Havendo acabado de fazer expiação pelo santuário e pela tenda da congregação, e pelo altar, </a:t>
            </a:r>
            <a:r>
              <a:rPr lang="pt-BR" sz="1900" u="sng" dirty="0"/>
              <a:t>então fará chegar o bode vivo e bode irá receber todas as iniquidades, transgressões e pecados e o enviará ao deserto </a:t>
            </a:r>
            <a:r>
              <a:rPr lang="pt-BR" sz="1900" dirty="0">
                <a:solidFill>
                  <a:schemeClr val="accent4"/>
                </a:solidFill>
              </a:rPr>
              <a:t>(v.20 a v.22)</a:t>
            </a:r>
            <a:r>
              <a:rPr lang="pt-BR" sz="1900" dirty="0"/>
              <a:t>;</a:t>
            </a:r>
          </a:p>
          <a:p>
            <a:r>
              <a:rPr lang="pt-BR" sz="1900" dirty="0"/>
              <a:t>Neste dia será um dia solene de aflição, porque naquele dia </a:t>
            </a:r>
            <a:r>
              <a:rPr lang="pt-BR" sz="1900" u="sng" dirty="0"/>
              <a:t>se fará expiação por todos, para purificar-vos </a:t>
            </a:r>
            <a:r>
              <a:rPr lang="pt-BR" sz="1900" dirty="0">
                <a:solidFill>
                  <a:schemeClr val="accent4"/>
                </a:solidFill>
              </a:rPr>
              <a:t>(v.29 a v.30)</a:t>
            </a:r>
            <a:r>
              <a:rPr lang="pt-BR" sz="1900" dirty="0"/>
              <a:t>;</a:t>
            </a:r>
          </a:p>
          <a:p>
            <a:r>
              <a:rPr lang="pt-BR" sz="1900" u="sng" dirty="0"/>
              <a:t>Ao final todo acampamento, nação e santuário são purificados, o pecado não é somente perdoado mas banido do meio do povo </a:t>
            </a:r>
            <a:r>
              <a:rPr lang="pt-BR" sz="1900" dirty="0">
                <a:solidFill>
                  <a:schemeClr val="accent4"/>
                </a:solidFill>
              </a:rPr>
              <a:t>(v.33).</a:t>
            </a:r>
            <a:endParaRPr lang="pt-BR" sz="1900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845F854-41B2-CE47-AF67-B7B77428FF85}"/>
              </a:ext>
            </a:extLst>
          </p:cNvPr>
          <p:cNvSpPr txBox="1">
            <a:spLocks/>
          </p:cNvSpPr>
          <p:nvPr/>
        </p:nvSpPr>
        <p:spPr>
          <a:xfrm>
            <a:off x="640973" y="542487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AS PROFECIAS DE DANIEL</a:t>
            </a:r>
            <a:b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 APOCALIPSE</a:t>
            </a:r>
          </a:p>
        </p:txBody>
      </p:sp>
    </p:spTree>
    <p:extLst>
      <p:ext uri="{BB962C8B-B14F-4D97-AF65-F5344CB8AC3E}">
        <p14:creationId xmlns:p14="http://schemas.microsoft.com/office/powerpoint/2010/main" val="3994643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50905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194A1A6-FC6E-9A46-83F3-19E7CCD25D56}"/>
              </a:ext>
            </a:extLst>
          </p:cNvPr>
          <p:cNvSpPr txBox="1"/>
          <p:nvPr/>
        </p:nvSpPr>
        <p:spPr>
          <a:xfrm>
            <a:off x="4036423" y="50905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8E7FDFE-FA21-8249-93FE-25636C7CC9EA}"/>
              </a:ext>
            </a:extLst>
          </p:cNvPr>
          <p:cNvCxnSpPr>
            <a:cxnSpLocks/>
          </p:cNvCxnSpPr>
          <p:nvPr/>
        </p:nvCxnSpPr>
        <p:spPr>
          <a:xfrm>
            <a:off x="830658" y="5862571"/>
            <a:ext cx="1052314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50BFD12-92DB-8144-A3B7-B31C294C44FA}"/>
              </a:ext>
            </a:extLst>
          </p:cNvPr>
          <p:cNvSpPr txBox="1"/>
          <p:nvPr/>
        </p:nvSpPr>
        <p:spPr>
          <a:xfrm>
            <a:off x="2695713" y="6039252"/>
            <a:ext cx="239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ROMA PAPAL  </a:t>
            </a:r>
            <a:br>
              <a:rPr lang="pt-BR" sz="1200" dirty="0"/>
            </a:br>
            <a:r>
              <a:rPr lang="pt-BR" sz="1200" dirty="0"/>
              <a:t>(538 </a:t>
            </a:r>
            <a:r>
              <a:rPr lang="pt-BR" sz="1200" dirty="0" err="1"/>
              <a:t>aC</a:t>
            </a:r>
            <a:r>
              <a:rPr lang="pt-BR" sz="1200" dirty="0"/>
              <a:t>– 1798 </a:t>
            </a:r>
            <a:r>
              <a:rPr lang="pt-BR" sz="1200" dirty="0" err="1"/>
              <a:t>dC</a:t>
            </a:r>
            <a:r>
              <a:rPr lang="pt-BR" sz="1200" dirty="0"/>
              <a:t>)</a:t>
            </a:r>
          </a:p>
        </p:txBody>
      </p:sp>
      <p:pic>
        <p:nvPicPr>
          <p:cNvPr id="22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B3D8946F-CCF9-F34D-B3D4-132FE4A19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0043" y="2766315"/>
            <a:ext cx="2929542" cy="219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D6AAC8F1-3454-5E40-9FFA-27509CCA0D6D}"/>
              </a:ext>
            </a:extLst>
          </p:cNvPr>
          <p:cNvSpPr txBox="1"/>
          <p:nvPr/>
        </p:nvSpPr>
        <p:spPr>
          <a:xfrm>
            <a:off x="6260752" y="2646462"/>
            <a:ext cx="2882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INICIO DO JUÍZO CELESTIAL</a:t>
            </a:r>
          </a:p>
          <a:p>
            <a:pPr algn="ctr"/>
            <a:r>
              <a:rPr lang="pt-BR" dirty="0">
                <a:solidFill>
                  <a:schemeClr val="accent4"/>
                </a:solidFill>
              </a:rPr>
              <a:t>FIM DOS 2300 DIAS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1A05D65D-9733-E446-9548-BBE5DDCCE0FA}"/>
              </a:ext>
            </a:extLst>
          </p:cNvPr>
          <p:cNvCxnSpPr>
            <a:cxnSpLocks/>
          </p:cNvCxnSpPr>
          <p:nvPr/>
        </p:nvCxnSpPr>
        <p:spPr>
          <a:xfrm>
            <a:off x="7717104" y="3295130"/>
            <a:ext cx="0" cy="258714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8FC90E6-9A75-284A-9E12-62708430A1D6}"/>
              </a:ext>
            </a:extLst>
          </p:cNvPr>
          <p:cNvSpPr txBox="1"/>
          <p:nvPr/>
        </p:nvSpPr>
        <p:spPr>
          <a:xfrm>
            <a:off x="9985144" y="5092949"/>
            <a:ext cx="239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REINO DE  DEUS </a:t>
            </a:r>
            <a:br>
              <a:rPr lang="pt-BR" sz="1200" dirty="0"/>
            </a:br>
            <a:r>
              <a:rPr lang="pt-BR" sz="1200" dirty="0"/>
              <a:t>(eternidade) 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B92B936-A020-AE4D-BCC7-BCDB125470C8}"/>
              </a:ext>
            </a:extLst>
          </p:cNvPr>
          <p:cNvSpPr/>
          <p:nvPr/>
        </p:nvSpPr>
        <p:spPr>
          <a:xfrm>
            <a:off x="7702114" y="5798410"/>
            <a:ext cx="3659224" cy="167736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101D083-729D-CA40-83DA-77B13ED133E5}"/>
              </a:ext>
            </a:extLst>
          </p:cNvPr>
          <p:cNvSpPr txBox="1"/>
          <p:nvPr/>
        </p:nvSpPr>
        <p:spPr>
          <a:xfrm>
            <a:off x="8473966" y="5302088"/>
            <a:ext cx="2398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4"/>
                </a:solidFill>
              </a:rPr>
              <a:t>JUÍZO EM ANDAMENTO</a:t>
            </a:r>
          </a:p>
        </p:txBody>
      </p:sp>
      <p:pic>
        <p:nvPicPr>
          <p:cNvPr id="1026" name="Picture 2" descr="Filho De Deus fundo png &amp; imagem png - Jesus Cristo PNG png transparente  grátis">
            <a:extLst>
              <a:ext uri="{FF2B5EF4-FFF2-40B4-BE49-F238E27FC236}">
                <a16:creationId xmlns:a16="http://schemas.microsoft.com/office/drawing/2014/main" id="{E2F32CF8-C4BB-EC4F-B24A-529BB2C62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3067" y="2476008"/>
            <a:ext cx="3302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8D16ABB5-BEF1-D949-9C9B-7513DF31E653}"/>
              </a:ext>
            </a:extLst>
          </p:cNvPr>
          <p:cNvSpPr txBox="1"/>
          <p:nvPr/>
        </p:nvSpPr>
        <p:spPr>
          <a:xfrm>
            <a:off x="2695713" y="5408892"/>
            <a:ext cx="2398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4"/>
                </a:solidFill>
              </a:rPr>
              <a:t>1260 ANOS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E8E50F4B-E9E9-FE45-9978-598BD00DCF64}"/>
              </a:ext>
            </a:extLst>
          </p:cNvPr>
          <p:cNvSpPr txBox="1"/>
          <p:nvPr/>
        </p:nvSpPr>
        <p:spPr>
          <a:xfrm>
            <a:off x="4130805" y="5819307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6A70DF0-7A01-B14B-BB7B-B255CE89C24F}"/>
              </a:ext>
            </a:extLst>
          </p:cNvPr>
          <p:cNvSpPr txBox="1"/>
          <p:nvPr/>
        </p:nvSpPr>
        <p:spPr>
          <a:xfrm>
            <a:off x="4130805" y="5819307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D0E19F3F-1540-9C4D-81C6-1726CB6A3B16}"/>
              </a:ext>
            </a:extLst>
          </p:cNvPr>
          <p:cNvCxnSpPr/>
          <p:nvPr/>
        </p:nvCxnSpPr>
        <p:spPr>
          <a:xfrm>
            <a:off x="5711648" y="5734250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76B89C33-84DB-D04A-A6D5-AD70213427F4}"/>
              </a:ext>
            </a:extLst>
          </p:cNvPr>
          <p:cNvCxnSpPr/>
          <p:nvPr/>
        </p:nvCxnSpPr>
        <p:spPr>
          <a:xfrm>
            <a:off x="2101518" y="5709505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9B214037-8A22-6F47-8E67-8A226F536EFE}"/>
              </a:ext>
            </a:extLst>
          </p:cNvPr>
          <p:cNvSpPr txBox="1"/>
          <p:nvPr/>
        </p:nvSpPr>
        <p:spPr>
          <a:xfrm>
            <a:off x="6924434" y="6030307"/>
            <a:ext cx="239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INICIO DO JUÍZO</a:t>
            </a:r>
            <a:br>
              <a:rPr lang="pt-BR" sz="1200" dirty="0"/>
            </a:br>
            <a:r>
              <a:rPr lang="pt-BR" sz="1200" dirty="0"/>
              <a:t>1844</a:t>
            </a:r>
          </a:p>
        </p:txBody>
      </p:sp>
      <p:sp>
        <p:nvSpPr>
          <p:cNvPr id="25" name="Espaço Reservado para Conteúdo 8">
            <a:extLst>
              <a:ext uri="{FF2B5EF4-FFF2-40B4-BE49-F238E27FC236}">
                <a16:creationId xmlns:a16="http://schemas.microsoft.com/office/drawing/2014/main" id="{37955317-2940-0F4D-8D9A-C8C07603031C}"/>
              </a:ext>
            </a:extLst>
          </p:cNvPr>
          <p:cNvSpPr txBox="1">
            <a:spLocks/>
          </p:cNvSpPr>
          <p:nvPr/>
        </p:nvSpPr>
        <p:spPr>
          <a:xfrm>
            <a:off x="808467" y="1260932"/>
            <a:ext cx="10515600" cy="2540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Em </a:t>
            </a:r>
            <a:r>
              <a:rPr lang="pt-BR" sz="2000" dirty="0">
                <a:solidFill>
                  <a:schemeClr val="accent4"/>
                </a:solidFill>
              </a:rPr>
              <a:t>Daniel 8 e 9</a:t>
            </a:r>
            <a:r>
              <a:rPr lang="pt-BR" sz="2000" dirty="0"/>
              <a:t>, é revelado que o poder apóstata que usurpa o lugar de Deus irá agir até o fim das 2300 tardes e manhãs.</a:t>
            </a:r>
            <a:endParaRPr lang="pt-BR" sz="2000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2000" i="1" baseline="30000" dirty="0"/>
              <a:t>14</a:t>
            </a:r>
            <a:r>
              <a:rPr lang="pt-BR" i="1" dirty="0"/>
              <a:t>E ele me disse: Até duas mil e trezentas tardes e manhãs; e o </a:t>
            </a:r>
            <a:r>
              <a:rPr lang="pt-BR" i="1" dirty="0">
                <a:solidFill>
                  <a:schemeClr val="accent2"/>
                </a:solidFill>
              </a:rPr>
              <a:t>santuário</a:t>
            </a:r>
            <a:r>
              <a:rPr lang="pt-BR" i="1" dirty="0"/>
              <a:t> será purificado.</a:t>
            </a:r>
            <a:br>
              <a:rPr lang="pt-BR" dirty="0"/>
            </a:br>
            <a:br>
              <a:rPr lang="pt-BR" sz="1200" i="1" dirty="0"/>
            </a:br>
            <a:br>
              <a:rPr lang="pt-BR" sz="1200" dirty="0"/>
            </a:br>
            <a:endParaRPr lang="pt-BR" sz="1200" dirty="0"/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E27EE2E4-80FE-BD4E-91C5-44220B1D70D3}"/>
              </a:ext>
            </a:extLst>
          </p:cNvPr>
          <p:cNvSpPr txBox="1">
            <a:spLocks/>
          </p:cNvSpPr>
          <p:nvPr/>
        </p:nvSpPr>
        <p:spPr>
          <a:xfrm>
            <a:off x="640973" y="542487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AS PROFECIAS DE DANIEL</a:t>
            </a:r>
            <a:b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 APOCALIPSE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EF8EA2D8-5005-AB44-A13F-08D8AE9B7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B614020-9AFB-0D44-BEBE-A62FB31239FC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6850CC3-4CF8-F741-8842-E127B5BA183C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3585286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542487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AS PROFECIAS DE DANIEL</a:t>
            </a:r>
            <a:b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 APOCALIPSE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Espaço Reservado para Conteúdo 8">
            <a:extLst>
              <a:ext uri="{FF2B5EF4-FFF2-40B4-BE49-F238E27FC236}">
                <a16:creationId xmlns:a16="http://schemas.microsoft.com/office/drawing/2014/main" id="{C70B5A88-1C32-4B43-A371-A74C4C993384}"/>
              </a:ext>
            </a:extLst>
          </p:cNvPr>
          <p:cNvSpPr txBox="1">
            <a:spLocks/>
          </p:cNvSpPr>
          <p:nvPr/>
        </p:nvSpPr>
        <p:spPr>
          <a:xfrm>
            <a:off x="838200" y="1917538"/>
            <a:ext cx="10515600" cy="3962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Em Apocalipse no Capítulo 11, ao soar a sétima trombeta é anunciado o fim do juízo celestial.</a:t>
            </a:r>
            <a:endParaRPr lang="pt-BR" sz="2000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br>
              <a:rPr lang="pt-BR" sz="1600" i="1" dirty="0">
                <a:solidFill>
                  <a:schemeClr val="accent4"/>
                </a:solidFill>
              </a:rPr>
            </a:br>
            <a:r>
              <a:rPr lang="pt-BR" sz="2000" i="1" baseline="30000" dirty="0"/>
              <a:t>15</a:t>
            </a:r>
            <a:r>
              <a:rPr lang="pt-BR" sz="2000" i="1" dirty="0"/>
              <a:t>E o sétimo anjo tocou a sua trombeta, e houve no céu grandes vozes, que diziam: Os reinos do mundo vieram a ser de nosso Senhor e do seu Cristo, </a:t>
            </a:r>
            <a:r>
              <a:rPr lang="pt-BR" sz="2000" i="1" u="sng" dirty="0"/>
              <a:t>e ele reinará para todo o sempre</a:t>
            </a:r>
            <a:r>
              <a:rPr lang="pt-BR" sz="2000" i="1" dirty="0"/>
              <a:t>.</a:t>
            </a:r>
          </a:p>
          <a:p>
            <a:pPr marL="457200" lvl="1" indent="0">
              <a:buNone/>
            </a:pPr>
            <a:r>
              <a:rPr lang="pt-BR" sz="2000" i="1" baseline="30000" dirty="0"/>
              <a:t>18</a:t>
            </a:r>
            <a:r>
              <a:rPr lang="pt-BR" sz="2000" i="1" dirty="0"/>
              <a:t>E iraram-se as nações, e veio a tua ira, e o tempo dos mortos</a:t>
            </a:r>
            <a:r>
              <a:rPr lang="pt-BR" sz="2000" i="1" u="sng" dirty="0"/>
              <a:t>, para que sejam julgados</a:t>
            </a:r>
            <a:r>
              <a:rPr lang="pt-BR" sz="2000" i="1" dirty="0"/>
              <a:t>, e o tempo de dares o galardão aos profetas, teus servos, e aos santos, e aos que temem o teu nome, a pequenos e a grandes, e o </a:t>
            </a:r>
            <a:r>
              <a:rPr lang="pt-BR" sz="2000" i="1" u="sng" dirty="0"/>
              <a:t>tempo de destruíres os que destroem a terra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baseline="30000" dirty="0"/>
              <a:t>19</a:t>
            </a:r>
            <a:r>
              <a:rPr lang="pt-BR" sz="2000" i="1" dirty="0"/>
              <a:t>E abriu-se no céu </a:t>
            </a:r>
            <a:r>
              <a:rPr lang="pt-BR" sz="2000" i="1" dirty="0">
                <a:solidFill>
                  <a:schemeClr val="accent4"/>
                </a:solidFill>
              </a:rPr>
              <a:t>o templo de Deus</a:t>
            </a:r>
            <a:r>
              <a:rPr lang="pt-BR" sz="2000" i="1" dirty="0"/>
              <a:t>, e a </a:t>
            </a:r>
            <a:r>
              <a:rPr lang="pt-BR" sz="2000" i="1" u="sng" dirty="0"/>
              <a:t>arca da sua aliança </a:t>
            </a:r>
            <a:r>
              <a:rPr lang="pt-BR" sz="2000" i="1" dirty="0"/>
              <a:t>foi vista no seu </a:t>
            </a:r>
            <a:r>
              <a:rPr lang="pt-BR" sz="2000" i="1" dirty="0">
                <a:solidFill>
                  <a:schemeClr val="accent4"/>
                </a:solidFill>
              </a:rPr>
              <a:t>templo</a:t>
            </a:r>
            <a:r>
              <a:rPr lang="pt-BR" sz="2000" i="1" dirty="0"/>
              <a:t>; e houve relâmpagos, e vozes, e trovões, e terremotos e grande saraiva.</a:t>
            </a:r>
            <a:br>
              <a:rPr lang="pt-BR" sz="1600" i="1" dirty="0"/>
            </a:br>
            <a:br>
              <a:rPr lang="pt-BR" sz="1600" dirty="0"/>
            </a:b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823878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RELAÇÃO COM O JUÍZO BIBLICO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48FD21B0-C3CC-084E-BDCD-01EBE924E2EE}"/>
              </a:ext>
            </a:extLst>
          </p:cNvPr>
          <p:cNvSpPr txBox="1">
            <a:spLocks/>
          </p:cNvSpPr>
          <p:nvPr/>
        </p:nvSpPr>
        <p:spPr>
          <a:xfrm>
            <a:off x="838200" y="1231900"/>
            <a:ext cx="10515600" cy="9699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A origem da palavra santuário e sua definição e função, ocorre no Antigo Testamento, no entanto o termo </a:t>
            </a:r>
            <a:r>
              <a:rPr lang="pt-BR" sz="2000" dirty="0">
                <a:solidFill>
                  <a:schemeClr val="accent4"/>
                </a:solidFill>
              </a:rPr>
              <a:t>santuário</a:t>
            </a:r>
            <a:r>
              <a:rPr lang="pt-BR" sz="2000" dirty="0"/>
              <a:t> e suas variações como </a:t>
            </a:r>
            <a:r>
              <a:rPr lang="pt-BR" sz="2000" dirty="0">
                <a:solidFill>
                  <a:schemeClr val="accent4"/>
                </a:solidFill>
              </a:rPr>
              <a:t>tabernáculo</a:t>
            </a:r>
            <a:r>
              <a:rPr lang="pt-BR" sz="2000" dirty="0"/>
              <a:t>, </a:t>
            </a:r>
            <a:r>
              <a:rPr lang="pt-BR" sz="2000" dirty="0">
                <a:solidFill>
                  <a:schemeClr val="accent4"/>
                </a:solidFill>
              </a:rPr>
              <a:t>templo</a:t>
            </a:r>
            <a:r>
              <a:rPr lang="pt-BR" sz="2000" dirty="0"/>
              <a:t> e </a:t>
            </a:r>
            <a:r>
              <a:rPr lang="pt-BR" sz="2000" dirty="0">
                <a:solidFill>
                  <a:schemeClr val="accent4"/>
                </a:solidFill>
              </a:rPr>
              <a:t>Casa de Deus</a:t>
            </a:r>
            <a:r>
              <a:rPr lang="pt-BR" sz="2000" dirty="0"/>
              <a:t> estão distribuídas por toda a Bíblia, do AT ao NT – portanto este é um tema importante que abrange toda a Escritura Sagrada.</a:t>
            </a:r>
            <a:endParaRPr lang="pt-BR" sz="1600" i="1" dirty="0">
              <a:solidFill>
                <a:schemeClr val="accent4"/>
              </a:solidFill>
            </a:endParaRP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549AFCD-F2B2-744F-B4CD-F69E131C24ED}"/>
              </a:ext>
            </a:extLst>
          </p:cNvPr>
          <p:cNvSpPr/>
          <p:nvPr/>
        </p:nvSpPr>
        <p:spPr>
          <a:xfrm>
            <a:off x="838200" y="3125195"/>
            <a:ext cx="2781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Levítico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Números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Deuteronômio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22B0924-9455-8F49-AB9C-C4B6C1F442AB}"/>
              </a:ext>
            </a:extLst>
          </p:cNvPr>
          <p:cNvSpPr/>
          <p:nvPr/>
        </p:nvSpPr>
        <p:spPr>
          <a:xfrm>
            <a:off x="838200" y="2582447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 LEI</a:t>
            </a:r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D6FE3FC-C31D-814B-81E2-FB2D7CDB0D9C}"/>
              </a:ext>
            </a:extLst>
          </p:cNvPr>
          <p:cNvSpPr/>
          <p:nvPr/>
        </p:nvSpPr>
        <p:spPr>
          <a:xfrm>
            <a:off x="3822700" y="3125195"/>
            <a:ext cx="2781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2 Samuel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2 Crônicas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FC9F1AA-648C-2C44-B183-5E30BEE5EC1E}"/>
              </a:ext>
            </a:extLst>
          </p:cNvPr>
          <p:cNvSpPr/>
          <p:nvPr/>
        </p:nvSpPr>
        <p:spPr>
          <a:xfrm>
            <a:off x="3822700" y="2582447"/>
            <a:ext cx="2031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HISTORICOS</a:t>
            </a:r>
            <a:endParaRPr lang="pt-BR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F716B39-6E30-7942-B83F-2595E3201EF7}"/>
              </a:ext>
            </a:extLst>
          </p:cNvPr>
          <p:cNvSpPr/>
          <p:nvPr/>
        </p:nvSpPr>
        <p:spPr>
          <a:xfrm>
            <a:off x="6807200" y="3125195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Jó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Salmos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Eclesiastes</a:t>
            </a:r>
          </a:p>
          <a:p>
            <a:endParaRPr lang="pt-BR" sz="1400" dirty="0">
              <a:solidFill>
                <a:schemeClr val="accent4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202C95E-2F82-B54E-B71C-3BE8D00C8976}"/>
              </a:ext>
            </a:extLst>
          </p:cNvPr>
          <p:cNvSpPr/>
          <p:nvPr/>
        </p:nvSpPr>
        <p:spPr>
          <a:xfrm>
            <a:off x="6807200" y="2582447"/>
            <a:ext cx="2133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SABDEDORIA</a:t>
            </a:r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DEC2867-D319-7C4C-B5F3-7E38D145F2FF}"/>
              </a:ext>
            </a:extLst>
          </p:cNvPr>
          <p:cNvSpPr/>
          <p:nvPr/>
        </p:nvSpPr>
        <p:spPr>
          <a:xfrm>
            <a:off x="838200" y="5002612"/>
            <a:ext cx="2781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Isaías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Jeremias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Ezequiel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Amós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Sofonias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Miquéias ...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7A88A3D-5ECA-1F43-8596-4D1FBE8EE06D}"/>
              </a:ext>
            </a:extLst>
          </p:cNvPr>
          <p:cNvSpPr/>
          <p:nvPr/>
        </p:nvSpPr>
        <p:spPr>
          <a:xfrm>
            <a:off x="838200" y="4459864"/>
            <a:ext cx="1850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PROFETAS</a:t>
            </a:r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64D10CC-8EB9-8347-B737-DF618AD26453}"/>
              </a:ext>
            </a:extLst>
          </p:cNvPr>
          <p:cNvSpPr/>
          <p:nvPr/>
        </p:nvSpPr>
        <p:spPr>
          <a:xfrm>
            <a:off x="3822700" y="5002612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Mateus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Marcos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Lucas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João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364A88F-11BD-E946-8D10-972FD56409DF}"/>
              </a:ext>
            </a:extLst>
          </p:cNvPr>
          <p:cNvSpPr/>
          <p:nvPr/>
        </p:nvSpPr>
        <p:spPr>
          <a:xfrm>
            <a:off x="3822700" y="4459864"/>
            <a:ext cx="1457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EVANGELHOS</a:t>
            </a:r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F2EB157-3ACC-0C4A-B509-D5190F3A1784}"/>
              </a:ext>
            </a:extLst>
          </p:cNvPr>
          <p:cNvSpPr/>
          <p:nvPr/>
        </p:nvSpPr>
        <p:spPr>
          <a:xfrm>
            <a:off x="6807200" y="5002612"/>
            <a:ext cx="27813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Coríntios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Timoteo</a:t>
            </a:r>
            <a:endParaRPr lang="pt-BR" sz="1400" dirty="0">
              <a:solidFill>
                <a:schemeClr val="accent4"/>
              </a:solidFill>
            </a:endParaRPr>
          </a:p>
          <a:p>
            <a:r>
              <a:rPr lang="pt-BR" sz="1400" dirty="0">
                <a:solidFill>
                  <a:schemeClr val="accent4"/>
                </a:solidFill>
              </a:rPr>
              <a:t>Hebreus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Tiago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2 Pedro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1 João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Judas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8567567-A80D-0744-A59E-5B3A3A2C05A0}"/>
              </a:ext>
            </a:extLst>
          </p:cNvPr>
          <p:cNvSpPr/>
          <p:nvPr/>
        </p:nvSpPr>
        <p:spPr>
          <a:xfrm>
            <a:off x="6807200" y="4459864"/>
            <a:ext cx="2233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CARTAS APOSTOLICAS</a:t>
            </a:r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5385C33-21C0-E343-B29B-88D609F4F658}"/>
              </a:ext>
            </a:extLst>
          </p:cNvPr>
          <p:cNvSpPr/>
          <p:nvPr/>
        </p:nvSpPr>
        <p:spPr>
          <a:xfrm>
            <a:off x="9410700" y="3971748"/>
            <a:ext cx="2781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Daniel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Apocalipse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F7CC8F7-2CDD-AD4F-90C1-DB7492706955}"/>
              </a:ext>
            </a:extLst>
          </p:cNvPr>
          <p:cNvSpPr/>
          <p:nvPr/>
        </p:nvSpPr>
        <p:spPr>
          <a:xfrm>
            <a:off x="9410700" y="3429000"/>
            <a:ext cx="1544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APOCALIPTICA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6410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RELAÇÃO COM O JUÍZO BIBLICO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1" name="Espaço Reservado para Conteúdo 8">
            <a:extLst>
              <a:ext uri="{FF2B5EF4-FFF2-40B4-BE49-F238E27FC236}">
                <a16:creationId xmlns:a16="http://schemas.microsoft.com/office/drawing/2014/main" id="{29B279AA-0E38-4F41-9C30-ADBEF045BBE7}"/>
              </a:ext>
            </a:extLst>
          </p:cNvPr>
          <p:cNvSpPr txBox="1">
            <a:spLocks/>
          </p:cNvSpPr>
          <p:nvPr/>
        </p:nvSpPr>
        <p:spPr>
          <a:xfrm>
            <a:off x="640973" y="1447719"/>
            <a:ext cx="10515600" cy="3962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Deus estabeleceu um momento em que irá julgar toda a terra e este juízo já começou.</a:t>
            </a:r>
            <a:endParaRPr lang="pt-BR" sz="2000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br>
              <a:rPr lang="pt-BR" sz="1600" dirty="0"/>
            </a:br>
            <a:r>
              <a:rPr lang="pt-BR" sz="2000" baseline="30000" dirty="0"/>
              <a:t>13</a:t>
            </a:r>
            <a:r>
              <a:rPr lang="pt-BR" sz="2000" i="1" dirty="0"/>
              <a:t>De tudo o que se tem ouvido, o fim é: Teme a Deus, e guarda os seus mandamentos; porque isto é o dever de todo o homem.</a:t>
            </a:r>
            <a:br>
              <a:rPr lang="pt-BR" sz="2000" i="1" dirty="0"/>
            </a:br>
            <a:r>
              <a:rPr lang="pt-BR" sz="2000" i="1" baseline="30000" dirty="0"/>
              <a:t>14</a:t>
            </a:r>
            <a:r>
              <a:rPr lang="pt-BR" sz="2000" i="1" dirty="0"/>
              <a:t>Porque Deus </a:t>
            </a:r>
            <a:r>
              <a:rPr lang="pt-BR" sz="2000" i="1" dirty="0">
                <a:solidFill>
                  <a:schemeClr val="accent4"/>
                </a:solidFill>
              </a:rPr>
              <a:t>há de trazer a juízo toda a obra</a:t>
            </a:r>
            <a:r>
              <a:rPr lang="pt-BR" sz="2000" i="1" dirty="0"/>
              <a:t>, e até tudo o que está encoberto, quer seja bom, quer seja mau.</a:t>
            </a:r>
            <a:br>
              <a:rPr lang="pt-BR" sz="2000" i="1" dirty="0"/>
            </a:br>
            <a:r>
              <a:rPr lang="pt-BR" sz="20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Eclesiastes 12:13,14</a:t>
            </a:r>
            <a:endParaRPr lang="pt-BR" sz="2000" i="1" dirty="0"/>
          </a:p>
          <a:p>
            <a:pPr marL="457200" lvl="1" indent="0">
              <a:lnSpc>
                <a:spcPct val="120000"/>
              </a:lnSpc>
              <a:buNone/>
            </a:pPr>
            <a:br>
              <a:rPr lang="pt-BR" sz="2000" dirty="0"/>
            </a:br>
            <a:r>
              <a:rPr lang="pt-BR" sz="2000" baseline="30000" dirty="0"/>
              <a:t>31</a:t>
            </a:r>
            <a:r>
              <a:rPr lang="pt-BR" sz="2000" i="1" dirty="0"/>
              <a:t>Porquanto tem determinado um dia em que com justiça </a:t>
            </a:r>
            <a:r>
              <a:rPr lang="pt-BR" sz="2000" i="1" dirty="0">
                <a:solidFill>
                  <a:schemeClr val="accent4"/>
                </a:solidFill>
              </a:rPr>
              <a:t>há de julgar o mundo</a:t>
            </a:r>
            <a:r>
              <a:rPr lang="pt-BR" sz="2000" i="1" dirty="0"/>
              <a:t>, por meio do homem que destinou; e disso deu certeza a todos, ressuscitando-o dentre os mortos.</a:t>
            </a:r>
            <a:br>
              <a:rPr lang="pt-BR" sz="2000" i="1" dirty="0"/>
            </a:br>
            <a:r>
              <a:rPr lang="pt-BR" sz="2000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Atos 17:31</a:t>
            </a:r>
            <a:endParaRPr lang="pt-BR" sz="2000" i="1" dirty="0"/>
          </a:p>
          <a:p>
            <a:pPr marL="457200" lvl="1" indent="0">
              <a:lnSpc>
                <a:spcPct val="120000"/>
              </a:lnSpc>
              <a:buNone/>
            </a:pPr>
            <a:endParaRPr lang="pt-BR" sz="200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8E67FD-D161-1D4A-97BA-E85ADB3CB0BF}"/>
              </a:ext>
            </a:extLst>
          </p:cNvPr>
          <p:cNvSpPr/>
          <p:nvPr/>
        </p:nvSpPr>
        <p:spPr>
          <a:xfrm>
            <a:off x="9964682" y="2003931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C9EA00B-82DC-DA44-97FE-AC456E5ACFD0}"/>
              </a:ext>
            </a:extLst>
          </p:cNvPr>
          <p:cNvSpPr/>
          <p:nvPr/>
        </p:nvSpPr>
        <p:spPr>
          <a:xfrm>
            <a:off x="1315982" y="2550031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4B8772-4895-8345-8B17-0B8221CCDFFD}"/>
              </a:ext>
            </a:extLst>
          </p:cNvPr>
          <p:cNvSpPr/>
          <p:nvPr/>
        </p:nvSpPr>
        <p:spPr>
          <a:xfrm>
            <a:off x="1315982" y="3849193"/>
            <a:ext cx="1185918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996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RELAÇÃO COM O JUÍZO BIBLICO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1" name="Espaço Reservado para Conteúdo 8">
            <a:extLst>
              <a:ext uri="{FF2B5EF4-FFF2-40B4-BE49-F238E27FC236}">
                <a16:creationId xmlns:a16="http://schemas.microsoft.com/office/drawing/2014/main" id="{29B279AA-0E38-4F41-9C30-ADBEF045BBE7}"/>
              </a:ext>
            </a:extLst>
          </p:cNvPr>
          <p:cNvSpPr txBox="1">
            <a:spLocks/>
          </p:cNvSpPr>
          <p:nvPr/>
        </p:nvSpPr>
        <p:spPr>
          <a:xfrm>
            <a:off x="640973" y="1080278"/>
            <a:ext cx="10515600" cy="5045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Em Daniel nos é apresentado a cena do juízo no capitulo 7.</a:t>
            </a:r>
            <a:endParaRPr lang="pt-BR" sz="2000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br>
              <a:rPr lang="pt-BR" sz="2000" dirty="0"/>
            </a:br>
            <a:r>
              <a:rPr lang="pt-BR" sz="2000" baseline="30000" dirty="0"/>
              <a:t>26</a:t>
            </a:r>
            <a:r>
              <a:rPr lang="pt-BR" sz="2000" i="1" dirty="0"/>
              <a:t>Mas o </a:t>
            </a:r>
            <a:r>
              <a:rPr lang="pt-BR" sz="2000" i="1" dirty="0">
                <a:solidFill>
                  <a:schemeClr val="accent4"/>
                </a:solidFill>
              </a:rPr>
              <a:t>juízo será estabelecido</a:t>
            </a:r>
            <a:r>
              <a:rPr lang="pt-BR" sz="2000" i="1" dirty="0"/>
              <a:t>, e eles tirarão o seu domínio, para o destruir e para o desfazer até ao fim.</a:t>
            </a:r>
            <a:br>
              <a:rPr lang="pt-BR" sz="2000" i="1" dirty="0"/>
            </a:br>
            <a:r>
              <a:rPr lang="pt-BR" sz="2000" i="1" baseline="30000" dirty="0"/>
              <a:t>27</a:t>
            </a:r>
            <a:r>
              <a:rPr lang="pt-BR" sz="2000" i="1" dirty="0"/>
              <a:t>E o reino, e o domínio, e a majestade dos reinos debaixo de todo o céu serão dados ao povo dos santos do Altíssimo</a:t>
            </a:r>
            <a:r>
              <a:rPr lang="pt-BR" sz="2000" i="1" u="sng" dirty="0"/>
              <a:t>; o seu reino será um reino eterno</a:t>
            </a:r>
            <a:r>
              <a:rPr lang="pt-BR" sz="2000" i="1" dirty="0"/>
              <a:t>, e todos os domínios o servirão, e lhe obedecerão.</a:t>
            </a:r>
            <a:br>
              <a:rPr lang="pt-BR" sz="2000" i="1" dirty="0"/>
            </a:br>
            <a:r>
              <a:rPr lang="pt-BR" sz="20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7:26,27</a:t>
            </a:r>
            <a:endParaRPr lang="pt-BR" sz="2000" i="1" dirty="0"/>
          </a:p>
          <a:p>
            <a:pPr marL="0" indent="0">
              <a:lnSpc>
                <a:spcPct val="120000"/>
              </a:lnSpc>
              <a:buNone/>
            </a:pPr>
            <a:br>
              <a:rPr lang="pt-BR" sz="2000" dirty="0"/>
            </a:br>
            <a:r>
              <a:rPr lang="pt-BR" sz="2000" dirty="0"/>
              <a:t>Em Apocalipse no capitulo 14 é anunciado o inicio do seu Juízo.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pt-BR" sz="2000" baseline="30000" dirty="0"/>
          </a:p>
          <a:p>
            <a:pPr marL="457200" lvl="1" indent="0">
              <a:buNone/>
            </a:pPr>
            <a:r>
              <a:rPr lang="pt-BR" sz="2000" i="1" baseline="30000" dirty="0"/>
              <a:t>6</a:t>
            </a:r>
            <a:r>
              <a:rPr lang="pt-BR" sz="2000" i="1" dirty="0"/>
              <a:t>E vi outro anjo voar pelo meio do céu, e tinha o evangelho eterno, para o proclamar </a:t>
            </a:r>
            <a:r>
              <a:rPr lang="pt-BR" sz="2000" i="1" u="sng" dirty="0"/>
              <a:t>aos que habitam sobre a terra, e a toda a nação, e tribo, e língua, e povo</a:t>
            </a:r>
            <a:r>
              <a:rPr lang="pt-BR" sz="2000" i="1" dirty="0"/>
              <a:t>,</a:t>
            </a:r>
            <a:br>
              <a:rPr lang="pt-BR" sz="2000" i="1" dirty="0"/>
            </a:br>
            <a:r>
              <a:rPr lang="pt-BR" sz="2000" i="1" baseline="30000" dirty="0"/>
              <a:t>7</a:t>
            </a:r>
            <a:r>
              <a:rPr lang="pt-BR" sz="2000" i="1" dirty="0"/>
              <a:t>Dizendo com grande voz: Temei a Deus, e dai-lhe glória; porque é vinda a </a:t>
            </a:r>
            <a:r>
              <a:rPr lang="pt-BR" sz="2000" i="1" dirty="0">
                <a:solidFill>
                  <a:schemeClr val="accent4"/>
                </a:solidFill>
              </a:rPr>
              <a:t>hora do seu juízo</a:t>
            </a:r>
            <a:r>
              <a:rPr lang="pt-BR" sz="2000" i="1" dirty="0"/>
              <a:t>. E adorai aquele que fez o céu, e a terra, e o mar, e as fontes das águas.</a:t>
            </a:r>
            <a:br>
              <a:rPr lang="pt-BR" sz="2000" i="1" dirty="0"/>
            </a:br>
            <a:r>
              <a:rPr lang="pt-BR" sz="2000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14:6,7</a:t>
            </a:r>
            <a:endParaRPr lang="pt-BR" sz="2000" i="1" dirty="0"/>
          </a:p>
          <a:p>
            <a:pPr marL="457200" lvl="1" indent="0">
              <a:lnSpc>
                <a:spcPct val="120000"/>
              </a:lnSpc>
              <a:buNone/>
            </a:pPr>
            <a:endParaRPr lang="pt-BR" sz="200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8E67FD-D161-1D4A-97BA-E85ADB3CB0BF}"/>
              </a:ext>
            </a:extLst>
          </p:cNvPr>
          <p:cNvSpPr/>
          <p:nvPr/>
        </p:nvSpPr>
        <p:spPr>
          <a:xfrm>
            <a:off x="7300210" y="1697474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C9EA00B-82DC-DA44-97FE-AC456E5ACFD0}"/>
              </a:ext>
            </a:extLst>
          </p:cNvPr>
          <p:cNvSpPr/>
          <p:nvPr/>
        </p:nvSpPr>
        <p:spPr>
          <a:xfrm>
            <a:off x="1354083" y="1697474"/>
            <a:ext cx="436618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FFFDE1-C39A-5D45-9064-8D50D975258E}"/>
              </a:ext>
            </a:extLst>
          </p:cNvPr>
          <p:cNvSpPr/>
          <p:nvPr/>
        </p:nvSpPr>
        <p:spPr>
          <a:xfrm>
            <a:off x="8899146" y="1697474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D68396C-88D1-F143-B972-AEA79E3EBCD6}"/>
              </a:ext>
            </a:extLst>
          </p:cNvPr>
          <p:cNvSpPr/>
          <p:nvPr/>
        </p:nvSpPr>
        <p:spPr>
          <a:xfrm>
            <a:off x="7917355" y="4569977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4765FE1-16ED-8348-9178-69AAEA4DA84F}"/>
              </a:ext>
            </a:extLst>
          </p:cNvPr>
          <p:cNvSpPr/>
          <p:nvPr/>
        </p:nvSpPr>
        <p:spPr>
          <a:xfrm>
            <a:off x="6960038" y="5125455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13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RELAÇÃO COM O JUÍZO BIBLICO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1" name="Espaço Reservado para Conteúdo 8">
            <a:extLst>
              <a:ext uri="{FF2B5EF4-FFF2-40B4-BE49-F238E27FC236}">
                <a16:creationId xmlns:a16="http://schemas.microsoft.com/office/drawing/2014/main" id="{29B279AA-0E38-4F41-9C30-ADBEF045BBE7}"/>
              </a:ext>
            </a:extLst>
          </p:cNvPr>
          <p:cNvSpPr txBox="1">
            <a:spLocks/>
          </p:cNvSpPr>
          <p:nvPr/>
        </p:nvSpPr>
        <p:spPr>
          <a:xfrm>
            <a:off x="640973" y="1080278"/>
            <a:ext cx="10515600" cy="5045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O próprio Jesus apresenta sua vinda como o fim do juízo.</a:t>
            </a:r>
            <a:endParaRPr lang="pt-BR" sz="2000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br>
              <a:rPr lang="pt-BR" sz="1600" dirty="0"/>
            </a:br>
            <a:r>
              <a:rPr lang="pt-BR" sz="1600" baseline="30000" dirty="0"/>
              <a:t>31</a:t>
            </a:r>
            <a:r>
              <a:rPr lang="pt-BR" sz="2000" i="1" dirty="0"/>
              <a:t>E quando o Filho do homem vier em sua glória, e todos os santos anjos com ele, então se assentará </a:t>
            </a:r>
            <a:r>
              <a:rPr lang="pt-BR" sz="2000" i="1" u="sng" dirty="0"/>
              <a:t>no trono da sua glória</a:t>
            </a:r>
            <a:r>
              <a:rPr lang="pt-BR" sz="2000" i="1" dirty="0"/>
              <a:t>;</a:t>
            </a:r>
            <a:br>
              <a:rPr lang="pt-BR" sz="2000" i="1" dirty="0"/>
            </a:br>
            <a:r>
              <a:rPr lang="pt-BR" sz="2000" i="1" baseline="30000" dirty="0"/>
              <a:t>32E</a:t>
            </a:r>
            <a:r>
              <a:rPr lang="pt-BR" sz="2000" i="1" dirty="0"/>
              <a:t> todas as nações serão reunidas diante dele, </a:t>
            </a:r>
            <a:r>
              <a:rPr lang="pt-BR" sz="2000" i="1" u="sng" dirty="0"/>
              <a:t>e apartará uns dos outros</a:t>
            </a:r>
            <a:r>
              <a:rPr lang="pt-BR" sz="2000" i="1" dirty="0"/>
              <a:t>, como o pastor aparta dos bodes as ovelhas;</a:t>
            </a:r>
            <a:br>
              <a:rPr lang="pt-BR" sz="2000" i="1" dirty="0"/>
            </a:br>
            <a:r>
              <a:rPr lang="pt-BR" sz="2000" i="1" baseline="30000" dirty="0"/>
              <a:t>33E</a:t>
            </a:r>
            <a:r>
              <a:rPr lang="pt-BR" sz="2000" i="1" dirty="0"/>
              <a:t> porá as ovelhas à sua direita, mas os bodes à esquerda.</a:t>
            </a:r>
            <a:br>
              <a:rPr lang="pt-BR" sz="2000" i="1" dirty="0"/>
            </a:br>
            <a:r>
              <a:rPr lang="pt-BR" sz="2000" i="1" baseline="30000" dirty="0"/>
              <a:t>34</a:t>
            </a:r>
            <a:r>
              <a:rPr lang="pt-BR" sz="2000" i="1" dirty="0"/>
              <a:t>Então dirá o Rei aos que estiverem à sua direita: Vinde, benditos de meu Pai, </a:t>
            </a:r>
            <a:r>
              <a:rPr lang="pt-BR" sz="2000" i="1" dirty="0">
                <a:solidFill>
                  <a:schemeClr val="accent2"/>
                </a:solidFill>
              </a:rPr>
              <a:t>possuí por herança o reino que vos está preparado desde a fundação do mundo</a:t>
            </a:r>
            <a:r>
              <a:rPr lang="pt-BR" sz="2000" i="1" dirty="0"/>
              <a:t>;</a:t>
            </a:r>
            <a:br>
              <a:rPr lang="pt-BR" sz="2000" i="1" dirty="0"/>
            </a:br>
            <a:r>
              <a:rPr lang="pt-BR" sz="20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25:31-34</a:t>
            </a:r>
            <a:endParaRPr lang="pt-BR" sz="2000" i="1" dirty="0"/>
          </a:p>
          <a:p>
            <a:pPr marL="457200" lvl="1" indent="0">
              <a:lnSpc>
                <a:spcPct val="120000"/>
              </a:lnSpc>
              <a:buNone/>
            </a:pPr>
            <a:endParaRPr lang="pt-BR" sz="2000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pt-BR" sz="2000" i="1" baseline="30000" dirty="0"/>
              <a:t>1</a:t>
            </a:r>
            <a:r>
              <a:rPr lang="pt-BR" sz="2000" i="1" dirty="0"/>
              <a:t>Meus filhinhos, estas coisas vos escrevo, para que não pequeis; e, se alguém pecar, temos um Advogado para com o Pai, Jesus Cristo, o justo.</a:t>
            </a:r>
            <a:br>
              <a:rPr lang="pt-BR" sz="2000" i="1" dirty="0"/>
            </a:br>
            <a:r>
              <a:rPr lang="pt-BR" sz="2000" i="1" baseline="30000" dirty="0"/>
              <a:t>2</a:t>
            </a:r>
            <a:r>
              <a:rPr lang="pt-BR" sz="2000" i="1" dirty="0"/>
              <a:t>E ele é a propiciação pelos nossos pecados, e não somente pelos nossos, mas também pelos de todo o mundo.</a:t>
            </a:r>
            <a:br>
              <a:rPr lang="pt-BR" sz="2000" i="1" dirty="0"/>
            </a:br>
            <a:r>
              <a:rPr lang="pt-BR" sz="2000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João 2:1,2</a:t>
            </a:r>
            <a:endParaRPr lang="pt-BR" sz="2000" i="1" dirty="0"/>
          </a:p>
          <a:p>
            <a:pPr marL="457200" lvl="1" indent="0">
              <a:lnSpc>
                <a:spcPct val="120000"/>
              </a:lnSpc>
              <a:buNone/>
            </a:pPr>
            <a:endParaRPr lang="pt-BR" sz="2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B81B01B-47EB-F446-B0CD-6C7D3C7484B3}"/>
              </a:ext>
            </a:extLst>
          </p:cNvPr>
          <p:cNvSpPr/>
          <p:nvPr/>
        </p:nvSpPr>
        <p:spPr>
          <a:xfrm>
            <a:off x="5470914" y="4377174"/>
            <a:ext cx="855717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51B457-EC7E-3A44-B564-4D1D3CE29756}"/>
              </a:ext>
            </a:extLst>
          </p:cNvPr>
          <p:cNvSpPr/>
          <p:nvPr/>
        </p:nvSpPr>
        <p:spPr>
          <a:xfrm>
            <a:off x="7911285" y="4377174"/>
            <a:ext cx="459330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AE08194-7A9C-B44D-8AAA-0805ADB1075A}"/>
              </a:ext>
            </a:extLst>
          </p:cNvPr>
          <p:cNvSpPr/>
          <p:nvPr/>
        </p:nvSpPr>
        <p:spPr>
          <a:xfrm>
            <a:off x="8633215" y="5113774"/>
            <a:ext cx="536186" cy="393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549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RELAÇÃO COM O JUÍZO BIBLICO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Espaço Reservado para Conteúdo 8">
            <a:extLst>
              <a:ext uri="{FF2B5EF4-FFF2-40B4-BE49-F238E27FC236}">
                <a16:creationId xmlns:a16="http://schemas.microsoft.com/office/drawing/2014/main" id="{980F49E2-01E5-EB4E-A663-DEB7D0EAAE32}"/>
              </a:ext>
            </a:extLst>
          </p:cNvPr>
          <p:cNvSpPr txBox="1">
            <a:spLocks/>
          </p:cNvSpPr>
          <p:nvPr/>
        </p:nvSpPr>
        <p:spPr>
          <a:xfrm>
            <a:off x="838200" y="1917538"/>
            <a:ext cx="10515600" cy="3962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Em nosso estudo temos compreendido que o ritual do santuário ocupa um lugar central na obra de intercessão e juízo realizada por Cristo. Em verdade neste exato momento, casos estão sendo julgados com consequências eternas no santuário celestial.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O Santuário nos ensina o plano da salvação, o ministério sacerdotal de Cristo e o juízo vindouro, pois é a partir do lugar santíssimo que Jesus esta julgando e em breve finalizará o seu juízo, para reclamar o Seu reino e o Seu povo.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O juízo de Deus não deve nos trazer temor, pois Aquele que julga, também é nosso advogado, portanto o juízo é a favor daqueles que temem e amam a Deus. Não há o que temer, pois a causa está ganha para aqueles que amam a Cristo e a sua vinda.</a:t>
            </a:r>
          </a:p>
        </p:txBody>
      </p:sp>
    </p:spTree>
    <p:extLst>
      <p:ext uri="{BB962C8B-B14F-4D97-AF65-F5344CB8AC3E}">
        <p14:creationId xmlns:p14="http://schemas.microsoft.com/office/powerpoint/2010/main" val="24815221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1488</TotalTime>
  <Words>2667</Words>
  <Application>Microsoft Macintosh PowerPoint</Application>
  <PresentationFormat>Widescreen</PresentationFormat>
  <Paragraphs>251</Paragraphs>
  <Slides>25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Corbel</vt:lpstr>
      <vt:lpstr>Tema do Office</vt:lpstr>
      <vt:lpstr>Apresentação do PowerPoint</vt:lpstr>
      <vt:lpstr>ESTUDOS INTRODUTÓRIOS</vt:lpstr>
      <vt:lpstr>Apresentação do PowerPoint</vt:lpstr>
      <vt:lpstr>Apresentação do PowerPoint</vt:lpstr>
      <vt:lpstr>Apresentação do PowerPoint</vt:lpstr>
      <vt:lpstr>Apresentação do PowerPoint</vt:lpstr>
      <vt:lpstr>ESTUDOS INTRODUTÓRIOS</vt:lpstr>
      <vt:lpstr>ESTUDOS INTRODUTÓRIOS</vt:lpstr>
      <vt:lpstr>ESTUDOS INTRODUTÓRIOS</vt:lpstr>
      <vt:lpstr>ESTUDOS INTRODUTÓRIOS</vt:lpstr>
      <vt:lpstr>Apresentação do PowerPoint</vt:lpstr>
      <vt:lpstr>ESTUDOS INTRODUTÓRIOS</vt:lpstr>
      <vt:lpstr>EPISÓDIO 08</vt:lpstr>
      <vt:lpstr>EPISÓDIO 08</vt:lpstr>
      <vt:lpstr>ESTUDOS INTRODUTÓRIOS</vt:lpstr>
      <vt:lpstr>Apresentação do PowerPoint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EPISÓDIO 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35</cp:revision>
  <dcterms:created xsi:type="dcterms:W3CDTF">2021-04-09T17:42:29Z</dcterms:created>
  <dcterms:modified xsi:type="dcterms:W3CDTF">2021-11-19T19:50:29Z</dcterms:modified>
</cp:coreProperties>
</file>