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387" r:id="rId4"/>
    <p:sldId id="389" r:id="rId5"/>
    <p:sldId id="388" r:id="rId6"/>
    <p:sldId id="258" r:id="rId7"/>
    <p:sldId id="274" r:id="rId8"/>
    <p:sldId id="277" r:id="rId9"/>
    <p:sldId id="391" r:id="rId10"/>
    <p:sldId id="392" r:id="rId11"/>
    <p:sldId id="390" r:id="rId12"/>
    <p:sldId id="393" r:id="rId13"/>
    <p:sldId id="394" r:id="rId14"/>
    <p:sldId id="395" r:id="rId15"/>
    <p:sldId id="396" r:id="rId16"/>
    <p:sldId id="397" r:id="rId17"/>
    <p:sldId id="398" r:id="rId18"/>
    <p:sldId id="399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771"/>
  </p:normalViewPr>
  <p:slideViewPr>
    <p:cSldViewPr snapToGrid="0" snapToObjects="1">
      <p:cViewPr>
        <p:scale>
          <a:sx n="95" d="100"/>
          <a:sy n="95" d="100"/>
        </p:scale>
        <p:origin x="680" y="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95165E-DF6F-5E46-9378-0D0457A5747E}" type="datetimeFigureOut">
              <a:rPr lang="pt-BR" smtClean="0"/>
              <a:t>10/09/2021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D3FA89-6253-6F43-B58D-6998129861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8564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10/09/2021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3771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10/09/2021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1170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10/09/2021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132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10/09/2021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6218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10/09/2021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3747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10/09/2021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1958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10/09/2021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8090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10/09/2021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7984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10/09/2021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3492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10/09/2021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0520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10/09/2021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132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04175-6A2F-244F-97D3-3FB335C0585B}" type="datetimeFigureOut">
              <a:rPr lang="pt-BR" smtClean="0"/>
              <a:t>10/09/2021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59084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gn/3/19+" TargetMode="External"/><Relationship Id="rId2" Type="http://schemas.openxmlformats.org/officeDocument/2006/relationships/hyperlink" Target="https://www.bibliaonline.com.br/acf/gn/2/7+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ibliaonline.com.br/acf/ec/12/7+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ap/20/14+" TargetMode="External"/><Relationship Id="rId2" Type="http://schemas.openxmlformats.org/officeDocument/2006/relationships/hyperlink" Target="https://www.bibliaonline.com.br/acf/1co/15/26+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ibliaonline.com.br/acf/ap/21/4+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Foto preta e branca de uma vaca&#10;&#10;Descrição gerada automaticamente">
            <a:extLst>
              <a:ext uri="{FF2B5EF4-FFF2-40B4-BE49-F238E27FC236}">
                <a16:creationId xmlns:a16="http://schemas.microsoft.com/office/drawing/2014/main" id="{B6574792-9F9A-794C-A0D5-F7066B7059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968" y="-447830"/>
            <a:ext cx="12276944" cy="767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618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0210" y="365125"/>
            <a:ext cx="4053591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ESTUDOS INTRODUTÓRIOS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1024009-D488-0448-AAE3-9324CC4CFB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7462"/>
            <a:ext cx="10515600" cy="5199501"/>
          </a:xfrm>
        </p:spPr>
        <p:txBody>
          <a:bodyPr anchor="ctr">
            <a:normAutofit/>
          </a:bodyPr>
          <a:lstStyle/>
          <a:p>
            <a:r>
              <a:rPr lang="pt-BR" sz="2200" dirty="0">
                <a:latin typeface="Corbel" panose="020B0503020204020204" pitchFamily="34" charset="0"/>
              </a:rPr>
              <a:t>A VOLTA DE JESUS</a:t>
            </a:r>
          </a:p>
          <a:p>
            <a:pPr lvl="1"/>
            <a:r>
              <a:rPr lang="pt-BR" sz="2000" dirty="0">
                <a:solidFill>
                  <a:schemeClr val="accent2"/>
                </a:solidFill>
                <a:latin typeface="Corbel" panose="020B0503020204020204" pitchFamily="34" charset="0"/>
              </a:rPr>
              <a:t>SUA PROMESSA</a:t>
            </a:r>
          </a:p>
          <a:p>
            <a:pPr lvl="1"/>
            <a:r>
              <a:rPr lang="pt-BR" sz="2000" dirty="0">
                <a:solidFill>
                  <a:schemeClr val="accent2"/>
                </a:solidFill>
                <a:latin typeface="Corbel" panose="020B0503020204020204" pitchFamily="34" charset="0"/>
              </a:rPr>
              <a:t>RELAÇÃO COM O SANTUÁRIO E JUÍZO</a:t>
            </a:r>
          </a:p>
          <a:p>
            <a:pPr lvl="1"/>
            <a:r>
              <a:rPr lang="pt-BR" sz="2000" dirty="0">
                <a:solidFill>
                  <a:schemeClr val="accent2"/>
                </a:solidFill>
                <a:latin typeface="Corbel" panose="020B0503020204020204" pitchFamily="34" charset="0"/>
              </a:rPr>
              <a:t>QUANDO SERÁ?</a:t>
            </a:r>
          </a:p>
          <a:p>
            <a:pPr lvl="1"/>
            <a:r>
              <a:rPr lang="pt-BR" sz="2000" dirty="0">
                <a:solidFill>
                  <a:schemeClr val="accent2"/>
                </a:solidFill>
                <a:latin typeface="Corbel" panose="020B0503020204020204" pitchFamily="34" charset="0"/>
              </a:rPr>
              <a:t>COMO SERÁ?</a:t>
            </a:r>
          </a:p>
          <a:p>
            <a:pPr lvl="1"/>
            <a:r>
              <a:rPr lang="pt-BR" sz="2000" dirty="0">
                <a:solidFill>
                  <a:schemeClr val="accent2"/>
                </a:solidFill>
                <a:latin typeface="Corbel" panose="020B0503020204020204" pitchFamily="34" charset="0"/>
              </a:rPr>
              <a:t>SUA RELAÇÃO COM O ESTADO DOS MORTOS</a:t>
            </a:r>
          </a:p>
          <a:p>
            <a:pPr lvl="1"/>
            <a:r>
              <a:rPr lang="pt-BR" sz="2000" dirty="0">
                <a:solidFill>
                  <a:schemeClr val="accent2"/>
                </a:solidFill>
                <a:latin typeface="Corbel" panose="020B0503020204020204" pitchFamily="34" charset="0"/>
              </a:rPr>
              <a:t>O QUE A BÍBLIA ENSINA SOBRE O ESTADO DOS MORTOS</a:t>
            </a:r>
          </a:p>
          <a:p>
            <a:pPr lvl="1"/>
            <a:r>
              <a:rPr lang="pt-BR" sz="2000" dirty="0">
                <a:solidFill>
                  <a:schemeClr val="accent2"/>
                </a:solidFill>
                <a:latin typeface="Corbel" panose="020B0503020204020204" pitchFamily="34" charset="0"/>
              </a:rPr>
              <a:t>O QUE É A VIDA / MORTE?</a:t>
            </a:r>
          </a:p>
          <a:p>
            <a:pPr lvl="1"/>
            <a:r>
              <a:rPr lang="pt-BR" sz="2000" dirty="0">
                <a:solidFill>
                  <a:schemeClr val="accent2"/>
                </a:solidFill>
                <a:latin typeface="Corbel" panose="020B0503020204020204" pitchFamily="34" charset="0"/>
              </a:rPr>
              <a:t>O FIM DA MORTE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A VOLTA DE JESUS E O ESTADO DOS MORTOS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</p:spTree>
    <p:extLst>
      <p:ext uri="{BB962C8B-B14F-4D97-AF65-F5344CB8AC3E}">
        <p14:creationId xmlns:p14="http://schemas.microsoft.com/office/powerpoint/2010/main" val="1897635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The end of the pandemic is coming – just don&amp;#39;t set a date for the party">
            <a:extLst>
              <a:ext uri="{FF2B5EF4-FFF2-40B4-BE49-F238E27FC236}">
                <a16:creationId xmlns:a16="http://schemas.microsoft.com/office/drawing/2014/main" id="{94BAA223-F161-AB48-84EE-0A58E89887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6132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19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How to Get a Job Without Experience - businessnewsdaily.com">
            <a:extLst>
              <a:ext uri="{FF2B5EF4-FFF2-40B4-BE49-F238E27FC236}">
                <a16:creationId xmlns:a16="http://schemas.microsoft.com/office/drawing/2014/main" id="{72B72AEE-4C82-4C4B-AC5D-2FD2ADB40D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4360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Woman And Child Looking At Gravestone On Graveyard Stock Photo, Picture And  Royalty Free Image. Image 26592865.">
            <a:extLst>
              <a:ext uri="{FF2B5EF4-FFF2-40B4-BE49-F238E27FC236}">
                <a16:creationId xmlns:a16="http://schemas.microsoft.com/office/drawing/2014/main" id="{8A018F0F-362C-3544-90B0-5DD0623CDB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66" b="1663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7259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 descr="Second Coming of Jesus Christ | Bibleinfo.com">
            <a:extLst>
              <a:ext uri="{FF2B5EF4-FFF2-40B4-BE49-F238E27FC236}">
                <a16:creationId xmlns:a16="http://schemas.microsoft.com/office/drawing/2014/main" id="{99D3C7AB-CB31-034E-93D0-C093FD3D59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80" b="3750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0090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SUA PROMESSA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359F8644-11D9-7A49-8EBD-D17E95782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0210" y="365125"/>
            <a:ext cx="4053591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ESTUDOS INTRODUTÓRIOS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8C8644F-D570-B743-95CB-E5059AA81C36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72CA4E3-88C1-B346-BB75-2278088E7822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15" name="Espaço Reservado para Conteúdo 8">
            <a:extLst>
              <a:ext uri="{FF2B5EF4-FFF2-40B4-BE49-F238E27FC236}">
                <a16:creationId xmlns:a16="http://schemas.microsoft.com/office/drawing/2014/main" id="{48FD21B0-C3CC-084E-BDCD-01EBE924E2EE}"/>
              </a:ext>
            </a:extLst>
          </p:cNvPr>
          <p:cNvSpPr txBox="1">
            <a:spLocks/>
          </p:cNvSpPr>
          <p:nvPr/>
        </p:nvSpPr>
        <p:spPr>
          <a:xfrm>
            <a:off x="661716" y="1892300"/>
            <a:ext cx="10692084" cy="9699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2000" dirty="0"/>
              <a:t>A volta de Jesus é </a:t>
            </a:r>
            <a:r>
              <a:rPr lang="pt-BR" sz="2000" dirty="0">
                <a:solidFill>
                  <a:schemeClr val="accent4"/>
                </a:solidFill>
              </a:rPr>
              <a:t>citada 1845 vezes na Bíblia</a:t>
            </a:r>
            <a:r>
              <a:rPr lang="pt-BR" sz="2000" dirty="0"/>
              <a:t>. Somente o assunto salvação é mencionado com mais frequência. Os </a:t>
            </a:r>
            <a:r>
              <a:rPr lang="pt-BR" sz="2000" dirty="0">
                <a:solidFill>
                  <a:schemeClr val="accent4"/>
                </a:solidFill>
              </a:rPr>
              <a:t>216</a:t>
            </a:r>
            <a:r>
              <a:rPr lang="pt-BR" sz="2000" dirty="0"/>
              <a:t> capítulos do NovoTestamento contêm </a:t>
            </a:r>
            <a:r>
              <a:rPr lang="pt-BR" sz="2000" dirty="0">
                <a:solidFill>
                  <a:schemeClr val="accent4"/>
                </a:solidFill>
              </a:rPr>
              <a:t>318</a:t>
            </a:r>
            <a:r>
              <a:rPr lang="pt-BR" sz="2000" dirty="0"/>
              <a:t> referências à segunda vinda de Cristo, o que significa que, de cada 30 versículos, um declara esse fato.</a:t>
            </a:r>
            <a:endParaRPr lang="pt-BR" sz="2000" i="1" dirty="0">
              <a:solidFill>
                <a:schemeClr val="accent4"/>
              </a:solidFill>
            </a:endParaRPr>
          </a:p>
          <a:p>
            <a:endParaRPr lang="pt-BR" sz="2000" dirty="0"/>
          </a:p>
          <a:p>
            <a:endParaRPr lang="pt-BR" sz="2000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2E654AAD-52A0-3D4D-8E2C-57069E4EB5BC}"/>
              </a:ext>
            </a:extLst>
          </p:cNvPr>
          <p:cNvSpPr/>
          <p:nvPr/>
        </p:nvSpPr>
        <p:spPr>
          <a:xfrm>
            <a:off x="620231" y="5926435"/>
            <a:ext cx="107128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100" dirty="0" err="1"/>
              <a:t>http</a:t>
            </a:r>
            <a:r>
              <a:rPr lang="pt-BR" sz="1100" dirty="0"/>
              <a:t>://</a:t>
            </a:r>
            <a:r>
              <a:rPr lang="pt-BR" sz="1100" dirty="0" err="1"/>
              <a:t>marcospurceno.blogspot.com</a:t>
            </a:r>
            <a:r>
              <a:rPr lang="pt-BR" sz="1100" dirty="0"/>
              <a:t>/2017/09/a-certeza-da-segunda-vinda-de-</a:t>
            </a:r>
            <a:r>
              <a:rPr lang="pt-BR" sz="1100" dirty="0" err="1"/>
              <a:t>cristo.html</a:t>
            </a:r>
            <a:endParaRPr lang="pt-BR" sz="1100" dirty="0"/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F72FEC95-EB5F-724A-A3A2-885749CB5A8D}"/>
              </a:ext>
            </a:extLst>
          </p:cNvPr>
          <p:cNvSpPr/>
          <p:nvPr/>
        </p:nvSpPr>
        <p:spPr>
          <a:xfrm>
            <a:off x="620230" y="5664825"/>
            <a:ext cx="107128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100" dirty="0" err="1"/>
              <a:t>https</a:t>
            </a:r>
            <a:r>
              <a:rPr lang="pt-BR" sz="1100" dirty="0"/>
              <a:t>://</a:t>
            </a:r>
            <a:r>
              <a:rPr lang="pt-BR" sz="1100" dirty="0" err="1"/>
              <a:t>www.facebook.com</a:t>
            </a:r>
            <a:r>
              <a:rPr lang="pt-BR" sz="1100" dirty="0"/>
              <a:t>/</a:t>
            </a:r>
            <a:r>
              <a:rPr lang="pt-BR" sz="1100" dirty="0" err="1"/>
              <a:t>bibliafacil.nt</a:t>
            </a:r>
            <a:r>
              <a:rPr lang="pt-BR" sz="1100" dirty="0"/>
              <a:t>/</a:t>
            </a:r>
            <a:r>
              <a:rPr lang="pt-BR" sz="1100" dirty="0" err="1"/>
              <a:t>photos</a:t>
            </a:r>
            <a:r>
              <a:rPr lang="pt-BR" sz="1100" dirty="0"/>
              <a:t>/a-volta-de-jesus-%C3%A9-citada-1845-vezes-na-b%C3%ADblia-voc%C3%AA-sabia-disso-compartilhado-de/535493189898902/</a:t>
            </a:r>
          </a:p>
        </p:txBody>
      </p:sp>
      <p:sp>
        <p:nvSpPr>
          <p:cNvPr id="32" name="Espaço Reservado para Conteúdo 8">
            <a:extLst>
              <a:ext uri="{FF2B5EF4-FFF2-40B4-BE49-F238E27FC236}">
                <a16:creationId xmlns:a16="http://schemas.microsoft.com/office/drawing/2014/main" id="{64F98DCD-8FEF-7244-B974-A12647364111}"/>
              </a:ext>
            </a:extLst>
          </p:cNvPr>
          <p:cNvSpPr txBox="1">
            <a:spLocks/>
          </p:cNvSpPr>
          <p:nvPr/>
        </p:nvSpPr>
        <p:spPr>
          <a:xfrm>
            <a:off x="640973" y="3150050"/>
            <a:ext cx="10692084" cy="78546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pt-BR" sz="2000" dirty="0"/>
              <a:t>Em </a:t>
            </a:r>
            <a:r>
              <a:rPr lang="pt-BR" sz="2000" dirty="0">
                <a:solidFill>
                  <a:srgbClr val="FFC000"/>
                </a:solidFill>
              </a:rPr>
              <a:t>João 14.1-3 </a:t>
            </a:r>
            <a:r>
              <a:rPr lang="pt-BR" sz="2000" dirty="0"/>
              <a:t>o próprio Jesus antes de sua prisão e sacrífico fez a promessa de sua segunda vida aos seus discípulos.</a:t>
            </a:r>
          </a:p>
        </p:txBody>
      </p:sp>
      <p:sp>
        <p:nvSpPr>
          <p:cNvPr id="33" name="Espaço Reservado para Conteúdo 8">
            <a:extLst>
              <a:ext uri="{FF2B5EF4-FFF2-40B4-BE49-F238E27FC236}">
                <a16:creationId xmlns:a16="http://schemas.microsoft.com/office/drawing/2014/main" id="{6F597B63-2D06-084B-AD6E-7355150A9EC2}"/>
              </a:ext>
            </a:extLst>
          </p:cNvPr>
          <p:cNvSpPr txBox="1">
            <a:spLocks/>
          </p:cNvSpPr>
          <p:nvPr/>
        </p:nvSpPr>
        <p:spPr>
          <a:xfrm>
            <a:off x="661716" y="4089400"/>
            <a:ext cx="10692084" cy="78546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pt-BR" sz="2000" dirty="0"/>
              <a:t>Em </a:t>
            </a:r>
            <a:r>
              <a:rPr lang="pt-BR" sz="2000" dirty="0">
                <a:solidFill>
                  <a:srgbClr val="FFC000"/>
                </a:solidFill>
              </a:rPr>
              <a:t>Atos 1.9-11 </a:t>
            </a:r>
            <a:r>
              <a:rPr lang="pt-BR" sz="2000" dirty="0"/>
              <a:t>após Jesus ascender aos céus, dois anjos confirmaram a promessa da Sua segunda vinda aos seus discípulos.</a:t>
            </a:r>
          </a:p>
        </p:txBody>
      </p:sp>
    </p:spTree>
    <p:extLst>
      <p:ext uri="{BB962C8B-B14F-4D97-AF65-F5344CB8AC3E}">
        <p14:creationId xmlns:p14="http://schemas.microsoft.com/office/powerpoint/2010/main" val="35808285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RELAÇÃO COM O SANTUÁRIO E JUÍZO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359F8644-11D9-7A49-8EBD-D17E95782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0210" y="365125"/>
            <a:ext cx="4053591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ESTUDOS INTRODUTÓRIOS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8C8644F-D570-B743-95CB-E5059AA81C36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72CA4E3-88C1-B346-BB75-2278088E7822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13" name="Espaço Reservado para Conteúdo 8">
            <a:extLst>
              <a:ext uri="{FF2B5EF4-FFF2-40B4-BE49-F238E27FC236}">
                <a16:creationId xmlns:a16="http://schemas.microsoft.com/office/drawing/2014/main" id="{2CD02BA7-5E06-3A4A-9B8B-00D304EF02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972" y="1595022"/>
            <a:ext cx="10712827" cy="15065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000" dirty="0"/>
              <a:t>Em nosso último estudo compreendemos que Jesus neste momento se encontra no </a:t>
            </a:r>
            <a:r>
              <a:rPr lang="pt-BR" sz="2000" dirty="0">
                <a:solidFill>
                  <a:schemeClr val="accent4"/>
                </a:solidFill>
              </a:rPr>
              <a:t>santuário celestial </a:t>
            </a:r>
            <a:r>
              <a:rPr lang="pt-BR" sz="2000" dirty="0"/>
              <a:t>intercedendo em nosso favor como nosso </a:t>
            </a:r>
            <a:r>
              <a:rPr lang="pt-BR" sz="2000" dirty="0">
                <a:solidFill>
                  <a:schemeClr val="accent4"/>
                </a:solidFill>
              </a:rPr>
              <a:t>Sumo-sacerdote (Advogado)</a:t>
            </a:r>
            <a:r>
              <a:rPr lang="pt-BR" sz="2000" dirty="0"/>
              <a:t>, e que desde </a:t>
            </a:r>
            <a:r>
              <a:rPr lang="pt-BR" sz="2000" dirty="0">
                <a:solidFill>
                  <a:schemeClr val="accent4"/>
                </a:solidFill>
              </a:rPr>
              <a:t>1844</a:t>
            </a:r>
            <a:r>
              <a:rPr lang="pt-BR" sz="2000" dirty="0"/>
              <a:t>, também está executando o papel de </a:t>
            </a:r>
            <a:r>
              <a:rPr lang="pt-BR" sz="2000" dirty="0">
                <a:solidFill>
                  <a:schemeClr val="accent4"/>
                </a:solidFill>
              </a:rPr>
              <a:t>Juiz</a:t>
            </a:r>
            <a:r>
              <a:rPr lang="pt-BR" sz="2000" dirty="0"/>
              <a:t> no lugar santíssimo do santuário celeste.</a:t>
            </a:r>
            <a:endParaRPr lang="pt-BR" sz="1600" i="1" dirty="0">
              <a:solidFill>
                <a:schemeClr val="accent4"/>
              </a:solidFill>
            </a:endParaRPr>
          </a:p>
          <a:p>
            <a:endParaRPr lang="pt-BR" sz="2000" dirty="0"/>
          </a:p>
          <a:p>
            <a:endParaRPr lang="pt-BR" sz="2000" dirty="0"/>
          </a:p>
        </p:txBody>
      </p:sp>
      <p:sp>
        <p:nvSpPr>
          <p:cNvPr id="15" name="Espaço Reservado para Conteúdo 8">
            <a:extLst>
              <a:ext uri="{FF2B5EF4-FFF2-40B4-BE49-F238E27FC236}">
                <a16:creationId xmlns:a16="http://schemas.microsoft.com/office/drawing/2014/main" id="{50996AC1-9340-F445-B019-FF353E34C637}"/>
              </a:ext>
            </a:extLst>
          </p:cNvPr>
          <p:cNvSpPr txBox="1">
            <a:spLocks/>
          </p:cNvSpPr>
          <p:nvPr/>
        </p:nvSpPr>
        <p:spPr>
          <a:xfrm>
            <a:off x="651343" y="2809700"/>
            <a:ext cx="10692084" cy="12790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pt-BR" sz="2000" dirty="0"/>
              <a:t>Em </a:t>
            </a:r>
            <a:r>
              <a:rPr lang="pt-BR" sz="2000" dirty="0">
                <a:solidFill>
                  <a:srgbClr val="FFC000"/>
                </a:solidFill>
              </a:rPr>
              <a:t>Daniel 7.9-10 </a:t>
            </a:r>
            <a:r>
              <a:rPr lang="pt-BR" sz="2000" dirty="0"/>
              <a:t>o profeta tem uma visão do inicio deste juízo no santuário celestial que ocorre justamente no tempo do fim (a partir de 1798), e ao final deste juízo, Jesus (o Filho do homem) recebe o reino nos versos </a:t>
            </a:r>
            <a:r>
              <a:rPr lang="pt-BR" sz="2000" dirty="0">
                <a:solidFill>
                  <a:schemeClr val="accent4"/>
                </a:solidFill>
              </a:rPr>
              <a:t>13 e 14</a:t>
            </a:r>
            <a:r>
              <a:rPr lang="pt-BR" sz="2000" dirty="0"/>
              <a:t>.</a:t>
            </a:r>
          </a:p>
        </p:txBody>
      </p:sp>
      <p:sp>
        <p:nvSpPr>
          <p:cNvPr id="16" name="Espaço Reservado para Conteúdo 8">
            <a:extLst>
              <a:ext uri="{FF2B5EF4-FFF2-40B4-BE49-F238E27FC236}">
                <a16:creationId xmlns:a16="http://schemas.microsoft.com/office/drawing/2014/main" id="{D8D26AE5-DA1A-AE43-B9C8-69A2FF3F703C}"/>
              </a:ext>
            </a:extLst>
          </p:cNvPr>
          <p:cNvSpPr txBox="1">
            <a:spLocks/>
          </p:cNvSpPr>
          <p:nvPr/>
        </p:nvSpPr>
        <p:spPr>
          <a:xfrm>
            <a:off x="640972" y="4316213"/>
            <a:ext cx="10692084" cy="78546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pt-BR" sz="2000" dirty="0"/>
              <a:t>Em </a:t>
            </a:r>
            <a:r>
              <a:rPr lang="pt-BR" sz="2000" dirty="0">
                <a:solidFill>
                  <a:srgbClr val="FFC000"/>
                </a:solidFill>
              </a:rPr>
              <a:t>Mateus 25.31-34 </a:t>
            </a:r>
            <a:r>
              <a:rPr lang="pt-BR" sz="2000" dirty="0"/>
              <a:t>próprio Jesus descreve a sua vinda, como a imagem de um juízo sendo estabelecido e a sentença sendo proclamada a favor dos que O seguem e contra os que O rejeitaram.</a:t>
            </a:r>
          </a:p>
        </p:txBody>
      </p:sp>
    </p:spTree>
    <p:extLst>
      <p:ext uri="{BB962C8B-B14F-4D97-AF65-F5344CB8AC3E}">
        <p14:creationId xmlns:p14="http://schemas.microsoft.com/office/powerpoint/2010/main" val="3821118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QUANDO SERÁ?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359F8644-11D9-7A49-8EBD-D17E95782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0210" y="365125"/>
            <a:ext cx="4053591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ESTUDOS INTRODUTÓRIOS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8C8644F-D570-B743-95CB-E5059AA81C36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72CA4E3-88C1-B346-BB75-2278088E7822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13" name="Espaço Reservado para Conteúdo 8">
            <a:extLst>
              <a:ext uri="{FF2B5EF4-FFF2-40B4-BE49-F238E27FC236}">
                <a16:creationId xmlns:a16="http://schemas.microsoft.com/office/drawing/2014/main" id="{2CD02BA7-5E06-3A4A-9B8B-00D304EF02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972" y="1327697"/>
            <a:ext cx="10712827" cy="15065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000" dirty="0"/>
              <a:t>Sabemos que após o ano de 1844, a qualquer momento Jesus pode encerrar o juízo e voltar para reclamar Seu povo e Seu reino. É possível saber quando será a vinda de Jesus?</a:t>
            </a:r>
          </a:p>
          <a:p>
            <a:endParaRPr lang="pt-BR" sz="2000" dirty="0"/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48FE65F8-236B-D74D-90AF-2F56A84BCC78}"/>
              </a:ext>
            </a:extLst>
          </p:cNvPr>
          <p:cNvSpPr txBox="1">
            <a:spLocks/>
          </p:cNvSpPr>
          <p:nvPr/>
        </p:nvSpPr>
        <p:spPr>
          <a:xfrm>
            <a:off x="736599" y="2150676"/>
            <a:ext cx="10617200" cy="4203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2000" dirty="0">
                <a:solidFill>
                  <a:schemeClr val="accent2"/>
                </a:solidFill>
              </a:rPr>
              <a:t>SINAIS QUE APONTAM PARA A VOLTA DE JESUS</a:t>
            </a:r>
            <a:endParaRPr lang="pt-BR" sz="2000" dirty="0"/>
          </a:p>
          <a:p>
            <a:r>
              <a:rPr lang="pt-BR" sz="1800" dirty="0"/>
              <a:t>Muitos surgirão se dizendo ser o Cristo </a:t>
            </a:r>
            <a:r>
              <a:rPr lang="pt-BR" sz="1800" dirty="0" err="1">
                <a:solidFill>
                  <a:schemeClr val="accent4"/>
                </a:solidFill>
              </a:rPr>
              <a:t>Mt</a:t>
            </a:r>
            <a:r>
              <a:rPr lang="pt-BR" sz="1800" dirty="0">
                <a:solidFill>
                  <a:schemeClr val="accent4"/>
                </a:solidFill>
              </a:rPr>
              <a:t> 24.3-5</a:t>
            </a:r>
          </a:p>
          <a:p>
            <a:r>
              <a:rPr lang="pt-BR" sz="1800" dirty="0"/>
              <a:t>Ouviremos a respeito de guerras e rumores de guerras </a:t>
            </a:r>
            <a:r>
              <a:rPr lang="pt-BR" sz="1800" dirty="0" err="1">
                <a:solidFill>
                  <a:schemeClr val="accent4"/>
                </a:solidFill>
              </a:rPr>
              <a:t>Mt</a:t>
            </a:r>
            <a:r>
              <a:rPr lang="pt-BR" sz="1800" dirty="0">
                <a:solidFill>
                  <a:schemeClr val="accent4"/>
                </a:solidFill>
              </a:rPr>
              <a:t> 24.6</a:t>
            </a:r>
          </a:p>
          <a:p>
            <a:r>
              <a:rPr lang="pt-BR" sz="1800" dirty="0"/>
              <a:t>Haverá fomes, pestes, terremotos em vários lugares </a:t>
            </a:r>
            <a:r>
              <a:rPr lang="pt-BR" sz="1800" dirty="0" err="1">
                <a:solidFill>
                  <a:schemeClr val="accent4"/>
                </a:solidFill>
              </a:rPr>
              <a:t>Mt</a:t>
            </a:r>
            <a:r>
              <a:rPr lang="pt-BR" sz="1800" dirty="0">
                <a:solidFill>
                  <a:schemeClr val="accent4"/>
                </a:solidFill>
              </a:rPr>
              <a:t> 24.7-8</a:t>
            </a:r>
          </a:p>
          <a:p>
            <a:r>
              <a:rPr lang="pt-BR" sz="1800" dirty="0"/>
              <a:t>Haverá perseguição contra aqueles que seguem a Jesus </a:t>
            </a:r>
            <a:r>
              <a:rPr lang="pt-BR" sz="1800" dirty="0" err="1">
                <a:solidFill>
                  <a:schemeClr val="accent4"/>
                </a:solidFill>
              </a:rPr>
              <a:t>Mt</a:t>
            </a:r>
            <a:r>
              <a:rPr lang="pt-BR" sz="1800" dirty="0">
                <a:solidFill>
                  <a:schemeClr val="accent4"/>
                </a:solidFill>
              </a:rPr>
              <a:t> 24.9</a:t>
            </a:r>
          </a:p>
          <a:p>
            <a:r>
              <a:rPr lang="pt-BR" sz="1800" dirty="0"/>
              <a:t>Surgirão muitos falsos profetas </a:t>
            </a:r>
            <a:r>
              <a:rPr lang="pt-BR" sz="1800" dirty="0" err="1">
                <a:solidFill>
                  <a:schemeClr val="accent4"/>
                </a:solidFill>
              </a:rPr>
              <a:t>Mt</a:t>
            </a:r>
            <a:r>
              <a:rPr lang="pt-BR" sz="1800" dirty="0">
                <a:solidFill>
                  <a:schemeClr val="accent4"/>
                </a:solidFill>
              </a:rPr>
              <a:t> 24.11</a:t>
            </a:r>
          </a:p>
          <a:p>
            <a:r>
              <a:rPr lang="pt-BR" sz="1800" dirty="0"/>
              <a:t>O amor se esfriará de muitos </a:t>
            </a:r>
            <a:r>
              <a:rPr lang="pt-BR" sz="1800" dirty="0" err="1">
                <a:solidFill>
                  <a:schemeClr val="accent4"/>
                </a:solidFill>
              </a:rPr>
              <a:t>Mt</a:t>
            </a:r>
            <a:r>
              <a:rPr lang="pt-BR" sz="1800" dirty="0">
                <a:solidFill>
                  <a:schemeClr val="accent4"/>
                </a:solidFill>
              </a:rPr>
              <a:t> 24.12</a:t>
            </a:r>
          </a:p>
          <a:p>
            <a:r>
              <a:rPr lang="pt-BR" sz="1800" dirty="0"/>
              <a:t>O evangelho será pregado em todo mundo </a:t>
            </a:r>
            <a:r>
              <a:rPr lang="pt-BR" sz="1800" dirty="0" err="1">
                <a:solidFill>
                  <a:schemeClr val="accent4"/>
                </a:solidFill>
              </a:rPr>
              <a:t>Mt</a:t>
            </a:r>
            <a:r>
              <a:rPr lang="pt-BR" sz="1800" dirty="0">
                <a:solidFill>
                  <a:schemeClr val="accent4"/>
                </a:solidFill>
              </a:rPr>
              <a:t> 24.14</a:t>
            </a:r>
          </a:p>
          <a:p>
            <a:r>
              <a:rPr lang="pt-BR" sz="1800" dirty="0"/>
              <a:t>Surgirão falsos cristos, profetas, fazendo grandes sinais para enganar a todos </a:t>
            </a:r>
            <a:r>
              <a:rPr lang="pt-BR" sz="1800" dirty="0" err="1">
                <a:solidFill>
                  <a:schemeClr val="accent4"/>
                </a:solidFill>
              </a:rPr>
              <a:t>Mt</a:t>
            </a:r>
            <a:r>
              <a:rPr lang="pt-BR" sz="1800" dirty="0">
                <a:solidFill>
                  <a:schemeClr val="accent4"/>
                </a:solidFill>
              </a:rPr>
              <a:t> 24.23-24</a:t>
            </a:r>
          </a:p>
          <a:p>
            <a:r>
              <a:rPr lang="pt-BR" sz="1800" dirty="0"/>
              <a:t>O anticristo irá surgir em diversos lugares fingindo ser Jesus </a:t>
            </a:r>
            <a:r>
              <a:rPr lang="pt-BR" sz="1800" dirty="0" err="1">
                <a:solidFill>
                  <a:schemeClr val="accent4"/>
                </a:solidFill>
              </a:rPr>
              <a:t>Mt</a:t>
            </a:r>
            <a:r>
              <a:rPr lang="pt-BR" sz="1800" dirty="0">
                <a:solidFill>
                  <a:schemeClr val="accent4"/>
                </a:solidFill>
              </a:rPr>
              <a:t> 24.25-26; 2Ts 2.8-12; 2Co 11.14</a:t>
            </a:r>
          </a:p>
          <a:p>
            <a:r>
              <a:rPr lang="pt-BR" sz="1800" dirty="0"/>
              <a:t>Quando surgirem estes sinais o tempo esta próximo, apesar de não saber exatamente quando </a:t>
            </a:r>
            <a:r>
              <a:rPr lang="pt-BR" sz="1800" dirty="0" err="1">
                <a:solidFill>
                  <a:schemeClr val="accent4"/>
                </a:solidFill>
              </a:rPr>
              <a:t>Mt</a:t>
            </a:r>
            <a:r>
              <a:rPr lang="pt-BR" sz="1800" dirty="0">
                <a:solidFill>
                  <a:schemeClr val="accent4"/>
                </a:solidFill>
              </a:rPr>
              <a:t> 24.33,36</a:t>
            </a:r>
          </a:p>
          <a:p>
            <a:pPr marL="0" indent="0">
              <a:buNone/>
            </a:pP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7149445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COMO SERÁ?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359F8644-11D9-7A49-8EBD-D17E95782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0210" y="365125"/>
            <a:ext cx="4053591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ESTUDOS INTRODUTÓRIOS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8C8644F-D570-B743-95CB-E5059AA81C36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72CA4E3-88C1-B346-BB75-2278088E7822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48FE65F8-236B-D74D-90AF-2F56A84BCC78}"/>
              </a:ext>
            </a:extLst>
          </p:cNvPr>
          <p:cNvSpPr txBox="1">
            <a:spLocks/>
          </p:cNvSpPr>
          <p:nvPr/>
        </p:nvSpPr>
        <p:spPr>
          <a:xfrm>
            <a:off x="736599" y="2150676"/>
            <a:ext cx="10617200" cy="4203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2000" dirty="0">
                <a:solidFill>
                  <a:schemeClr val="accent2"/>
                </a:solidFill>
              </a:rPr>
              <a:t>A INCONFUNDÍVEL VOLTA DE JESUS</a:t>
            </a:r>
            <a:endParaRPr lang="pt-BR" sz="2000" dirty="0"/>
          </a:p>
          <a:p>
            <a:r>
              <a:rPr lang="pt-BR" sz="2000" dirty="0"/>
              <a:t>Será como um relâmpago cruzando o céu </a:t>
            </a:r>
            <a:r>
              <a:rPr lang="pt-BR" sz="2000" dirty="0" err="1">
                <a:solidFill>
                  <a:schemeClr val="accent4"/>
                </a:solidFill>
              </a:rPr>
              <a:t>Mt</a:t>
            </a:r>
            <a:r>
              <a:rPr lang="pt-BR" sz="2000" dirty="0">
                <a:solidFill>
                  <a:schemeClr val="accent4"/>
                </a:solidFill>
              </a:rPr>
              <a:t> 24.27</a:t>
            </a:r>
          </a:p>
          <a:p>
            <a:r>
              <a:rPr lang="pt-BR" sz="2000" dirty="0"/>
              <a:t>Todas as pessoas irão vê-Lo no céu </a:t>
            </a:r>
            <a:r>
              <a:rPr lang="pt-BR" sz="2000" dirty="0" err="1">
                <a:solidFill>
                  <a:schemeClr val="accent4"/>
                </a:solidFill>
              </a:rPr>
              <a:t>Mt</a:t>
            </a:r>
            <a:r>
              <a:rPr lang="pt-BR" sz="2000" dirty="0">
                <a:solidFill>
                  <a:schemeClr val="accent4"/>
                </a:solidFill>
              </a:rPr>
              <a:t> 24.30; </a:t>
            </a:r>
            <a:r>
              <a:rPr lang="pt-BR" sz="2000" dirty="0" err="1">
                <a:solidFill>
                  <a:schemeClr val="accent4"/>
                </a:solidFill>
              </a:rPr>
              <a:t>Ap</a:t>
            </a:r>
            <a:r>
              <a:rPr lang="pt-BR" sz="2000" dirty="0">
                <a:solidFill>
                  <a:schemeClr val="accent4"/>
                </a:solidFill>
              </a:rPr>
              <a:t> 1.7</a:t>
            </a:r>
          </a:p>
          <a:p>
            <a:r>
              <a:rPr lang="pt-BR" sz="2000" dirty="0"/>
              <a:t>Jesus virá na companhia dos seus anjos </a:t>
            </a:r>
            <a:r>
              <a:rPr lang="pt-BR" sz="2000" dirty="0" err="1">
                <a:solidFill>
                  <a:schemeClr val="accent4"/>
                </a:solidFill>
              </a:rPr>
              <a:t>Mt</a:t>
            </a:r>
            <a:r>
              <a:rPr lang="pt-BR" sz="2000" dirty="0">
                <a:solidFill>
                  <a:schemeClr val="accent4"/>
                </a:solidFill>
              </a:rPr>
              <a:t> 24.31</a:t>
            </a:r>
          </a:p>
          <a:p>
            <a:r>
              <a:rPr lang="pt-BR" sz="2000" dirty="0"/>
              <a:t>Haverá um grande abalo na Terra </a:t>
            </a:r>
            <a:r>
              <a:rPr lang="pt-BR" sz="2000" dirty="0" err="1">
                <a:solidFill>
                  <a:schemeClr val="accent4"/>
                </a:solidFill>
              </a:rPr>
              <a:t>Ap</a:t>
            </a:r>
            <a:r>
              <a:rPr lang="pt-BR" sz="2000" dirty="0">
                <a:solidFill>
                  <a:schemeClr val="accent4"/>
                </a:solidFill>
              </a:rPr>
              <a:t> 6.14-17</a:t>
            </a:r>
          </a:p>
          <a:p>
            <a:r>
              <a:rPr lang="pt-BR" sz="2000" dirty="0"/>
              <a:t>Os salvos irão ao encontro de Jesus nos ares </a:t>
            </a:r>
            <a:r>
              <a:rPr lang="pt-BR" sz="2000" dirty="0">
                <a:solidFill>
                  <a:schemeClr val="accent4"/>
                </a:solidFill>
              </a:rPr>
              <a:t>1Ts 4.17</a:t>
            </a:r>
          </a:p>
          <a:p>
            <a:r>
              <a:rPr lang="pt-BR" sz="2000" dirty="0"/>
              <a:t>Os mortos ressuscitarão glorificados e os vivos serão transformados </a:t>
            </a:r>
            <a:r>
              <a:rPr lang="pt-BR" sz="2000" dirty="0">
                <a:solidFill>
                  <a:schemeClr val="accent4"/>
                </a:solidFill>
              </a:rPr>
              <a:t>1Co 15.50,52-23</a:t>
            </a:r>
          </a:p>
          <a:p>
            <a:pPr marL="0" indent="0">
              <a:buNone/>
            </a:pPr>
            <a:endParaRPr lang="pt-BR" sz="2000" dirty="0"/>
          </a:p>
        </p:txBody>
      </p:sp>
      <p:sp>
        <p:nvSpPr>
          <p:cNvPr id="14" name="Espaço Reservado para Conteúdo 8">
            <a:extLst>
              <a:ext uri="{FF2B5EF4-FFF2-40B4-BE49-F238E27FC236}">
                <a16:creationId xmlns:a16="http://schemas.microsoft.com/office/drawing/2014/main" id="{A954D26B-6F33-1C4E-AC6F-5106DACA2A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972" y="1327697"/>
            <a:ext cx="10712827" cy="8229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000" dirty="0"/>
              <a:t>Para não sermos enganados, precisamos estar atentos ao sinais da vinda de Jesus e também entender como ela ocorrerá.</a:t>
            </a:r>
          </a:p>
          <a:p>
            <a:endParaRPr lang="pt-BR" sz="2000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AF8F2458-390F-654D-B231-BE18F0B837F0}"/>
              </a:ext>
            </a:extLst>
          </p:cNvPr>
          <p:cNvSpPr/>
          <p:nvPr/>
        </p:nvSpPr>
        <p:spPr>
          <a:xfrm>
            <a:off x="736598" y="5692655"/>
            <a:ext cx="106172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100" dirty="0" err="1"/>
              <a:t>https</a:t>
            </a:r>
            <a:r>
              <a:rPr lang="pt-BR" sz="1100" dirty="0"/>
              <a:t>://</a:t>
            </a:r>
            <a:r>
              <a:rPr lang="pt-BR" sz="1100" dirty="0" err="1"/>
              <a:t>ocaminhoaverdadeavida.com.br</a:t>
            </a:r>
            <a:r>
              <a:rPr lang="pt-BR" sz="1100" dirty="0"/>
              <a:t>/a-</a:t>
            </a:r>
            <a:r>
              <a:rPr lang="pt-BR" sz="1100" dirty="0" err="1"/>
              <a:t>inconfundivel</a:t>
            </a:r>
            <a:r>
              <a:rPr lang="pt-BR" sz="1100" dirty="0"/>
              <a:t>-volta-de-jesus/</a:t>
            </a:r>
          </a:p>
        </p:txBody>
      </p:sp>
    </p:spTree>
    <p:extLst>
      <p:ext uri="{BB962C8B-B14F-4D97-AF65-F5344CB8AC3E}">
        <p14:creationId xmlns:p14="http://schemas.microsoft.com/office/powerpoint/2010/main" val="4157276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359F8644-11D9-7A49-8EBD-D17E95782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0210" y="365125"/>
            <a:ext cx="4053591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ESTUDOS INTRODUTÓRIOS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8C8644F-D570-B743-95CB-E5059AA81C36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72CA4E3-88C1-B346-BB75-2278088E7822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B97CC795-A456-3841-B0B0-2C0D910EE27D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SUA RELAÇÃO COM O ESTADO DOS MORTOS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528EDA82-30FD-9B41-9D4D-01384961E1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972" y="1327696"/>
            <a:ext cx="10712827" cy="10255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000" dirty="0"/>
              <a:t>Um dos pontos mais esperançosos na promessa da segunda vinda de Jesus, se encontra no fato de que nossos entes queridos que hoje dormem (estão mortos) no Senhor, </a:t>
            </a:r>
            <a:r>
              <a:rPr lang="pt-BR" sz="2000" dirty="0">
                <a:solidFill>
                  <a:schemeClr val="accent4"/>
                </a:solidFill>
              </a:rPr>
              <a:t>serão trazidos de volta a vida </a:t>
            </a:r>
            <a:r>
              <a:rPr lang="pt-BR" sz="2000" dirty="0"/>
              <a:t>(ressuscitados).</a:t>
            </a:r>
          </a:p>
        </p:txBody>
      </p:sp>
      <p:sp>
        <p:nvSpPr>
          <p:cNvPr id="13" name="Espaço Reservado para Conteúdo 8">
            <a:extLst>
              <a:ext uri="{FF2B5EF4-FFF2-40B4-BE49-F238E27FC236}">
                <a16:creationId xmlns:a16="http://schemas.microsoft.com/office/drawing/2014/main" id="{97D7BE5C-AA06-0C45-8380-6A20A0CE35B5}"/>
              </a:ext>
            </a:extLst>
          </p:cNvPr>
          <p:cNvSpPr txBox="1">
            <a:spLocks/>
          </p:cNvSpPr>
          <p:nvPr/>
        </p:nvSpPr>
        <p:spPr>
          <a:xfrm>
            <a:off x="640972" y="2353235"/>
            <a:ext cx="10692084" cy="1479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pt-BR" sz="2000" dirty="0">
                <a:solidFill>
                  <a:schemeClr val="accent2"/>
                </a:solidFill>
              </a:rPr>
              <a:t>Como assim serão trazidos de volta a vida? Eles já não estão vivendo no Céu?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pt-BR" sz="2000" dirty="0"/>
              <a:t>Em </a:t>
            </a:r>
            <a:r>
              <a:rPr lang="pt-BR" sz="2000" dirty="0">
                <a:solidFill>
                  <a:srgbClr val="FFC000"/>
                </a:solidFill>
              </a:rPr>
              <a:t>1 Tessalonicenses 4.13-17 </a:t>
            </a:r>
            <a:r>
              <a:rPr lang="pt-BR" sz="2000" dirty="0"/>
              <a:t>o apostolo Paulo instrui os crentes de </a:t>
            </a:r>
            <a:r>
              <a:rPr lang="pt-BR" sz="2000" dirty="0" err="1"/>
              <a:t>Tessalônica</a:t>
            </a:r>
            <a:r>
              <a:rPr lang="pt-BR" sz="2000" dirty="0"/>
              <a:t> a respeito do real estado dos mortos. </a:t>
            </a:r>
          </a:p>
        </p:txBody>
      </p:sp>
    </p:spTree>
    <p:extLst>
      <p:ext uri="{BB962C8B-B14F-4D97-AF65-F5344CB8AC3E}">
        <p14:creationId xmlns:p14="http://schemas.microsoft.com/office/powerpoint/2010/main" val="39687483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359F8644-11D9-7A49-8EBD-D17E95782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0210" y="365125"/>
            <a:ext cx="4053591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ESTUDOS INTRODUTÓRIOS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8C8644F-D570-B743-95CB-E5059AA81C36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72CA4E3-88C1-B346-BB75-2278088E7822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B97CC795-A456-3841-B0B0-2C0D910EE27D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SUA RELAÇÃO COM O ESTADO DOS MORTOS</a:t>
            </a:r>
          </a:p>
        </p:txBody>
      </p:sp>
      <p:sp>
        <p:nvSpPr>
          <p:cNvPr id="13" name="Espaço Reservado para Conteúdo 8">
            <a:extLst>
              <a:ext uri="{FF2B5EF4-FFF2-40B4-BE49-F238E27FC236}">
                <a16:creationId xmlns:a16="http://schemas.microsoft.com/office/drawing/2014/main" id="{97D7BE5C-AA06-0C45-8380-6A20A0CE35B5}"/>
              </a:ext>
            </a:extLst>
          </p:cNvPr>
          <p:cNvSpPr txBox="1">
            <a:spLocks/>
          </p:cNvSpPr>
          <p:nvPr/>
        </p:nvSpPr>
        <p:spPr>
          <a:xfrm>
            <a:off x="640973" y="1313483"/>
            <a:ext cx="10692084" cy="4845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20000"/>
              </a:lnSpc>
              <a:buNone/>
            </a:pPr>
            <a:r>
              <a:rPr lang="pt-BR" sz="2000" i="1" baseline="30000" dirty="0"/>
              <a:t>13</a:t>
            </a:r>
            <a:r>
              <a:rPr lang="pt-BR" sz="2000" i="1" dirty="0"/>
              <a:t>Não quero, porém, irmãos, que sejais ignorantes acerca dos que já </a:t>
            </a:r>
            <a:r>
              <a:rPr lang="pt-BR" sz="2000" i="1" dirty="0">
                <a:solidFill>
                  <a:schemeClr val="bg1"/>
                </a:solidFill>
                <a:highlight>
                  <a:srgbClr val="FFFF00"/>
                </a:highlight>
              </a:rPr>
              <a:t>dormem</a:t>
            </a:r>
            <a:r>
              <a:rPr lang="pt-BR" sz="2000" i="1" dirty="0"/>
              <a:t>, para que não vos entristeçais, como os demais, que não têm esperança.</a:t>
            </a:r>
            <a:br>
              <a:rPr lang="pt-BR" sz="2000" i="1" baseline="30000" dirty="0"/>
            </a:br>
            <a:r>
              <a:rPr lang="pt-BR" sz="2000" i="1" baseline="30000" dirty="0"/>
              <a:t>14</a:t>
            </a:r>
            <a:r>
              <a:rPr lang="pt-BR" sz="2000" i="1" dirty="0"/>
              <a:t>Porque, se cremos que </a:t>
            </a:r>
            <a:r>
              <a:rPr lang="pt-BR" sz="2000" i="1" u="sng" dirty="0"/>
              <a:t>Jesus morreu e ressuscitou</a:t>
            </a:r>
            <a:r>
              <a:rPr lang="pt-BR" sz="2000" i="1" dirty="0"/>
              <a:t>, assim também aos que em Jesus </a:t>
            </a:r>
            <a:r>
              <a:rPr lang="pt-BR" sz="2000" i="1" dirty="0">
                <a:solidFill>
                  <a:schemeClr val="bg1"/>
                </a:solidFill>
                <a:highlight>
                  <a:srgbClr val="FFFF00"/>
                </a:highlight>
              </a:rPr>
              <a:t>dormem</a:t>
            </a:r>
            <a:r>
              <a:rPr lang="pt-BR" sz="2000" i="1" dirty="0"/>
              <a:t>, Deus os tornará a trazer com ele.</a:t>
            </a:r>
            <a:br>
              <a:rPr lang="pt-BR" sz="2000" i="1" dirty="0"/>
            </a:br>
            <a:r>
              <a:rPr lang="pt-BR" sz="2000" i="1" baseline="30000" dirty="0"/>
              <a:t>15</a:t>
            </a:r>
            <a:r>
              <a:rPr lang="pt-BR" sz="2000" i="1" dirty="0"/>
              <a:t>Dizemo-vos, pois, isto, pela palavra do Senhor: que nós, </a:t>
            </a:r>
            <a:r>
              <a:rPr lang="pt-BR" sz="2000" i="1" u="sng" dirty="0"/>
              <a:t>os que ficarmos vivos para a vinda do Senhor, não precederemos os que </a:t>
            </a:r>
            <a:r>
              <a:rPr lang="pt-BR" sz="2000" i="1" dirty="0">
                <a:solidFill>
                  <a:schemeClr val="bg1"/>
                </a:solidFill>
                <a:highlight>
                  <a:srgbClr val="FFFF00"/>
                </a:highlight>
              </a:rPr>
              <a:t>dormem</a:t>
            </a:r>
            <a:r>
              <a:rPr lang="pt-BR" sz="2000" i="1" dirty="0"/>
              <a:t>.</a:t>
            </a:r>
            <a:br>
              <a:rPr lang="pt-BR" sz="2000" i="1" dirty="0"/>
            </a:br>
            <a:r>
              <a:rPr lang="pt-BR" sz="2000" i="1" baseline="30000" dirty="0"/>
              <a:t>16</a:t>
            </a:r>
            <a:r>
              <a:rPr lang="pt-BR" sz="2000" i="1" dirty="0"/>
              <a:t>Porque o mesmo Senhor descerá do céu com alarido, e com voz de arcanjo, e com a trombeta de Deus; </a:t>
            </a:r>
            <a:r>
              <a:rPr lang="pt-BR" sz="2000" i="1" u="sng" dirty="0"/>
              <a:t>e os que morreram em Cristo ressuscitarão primeiro</a:t>
            </a:r>
            <a:r>
              <a:rPr lang="pt-BR" sz="2000" i="1" dirty="0"/>
              <a:t>.</a:t>
            </a:r>
            <a:br>
              <a:rPr lang="pt-BR" sz="2000" i="1" dirty="0"/>
            </a:br>
            <a:r>
              <a:rPr lang="pt-BR" sz="2000" i="1" baseline="30000" dirty="0"/>
              <a:t>17</a:t>
            </a:r>
            <a:r>
              <a:rPr lang="pt-BR" sz="2000" i="1" dirty="0"/>
              <a:t>Depois nós, os que ficarmos vivos, </a:t>
            </a:r>
            <a:r>
              <a:rPr lang="pt-BR" sz="2000" i="1" u="sng" dirty="0"/>
              <a:t>seremos arrebatados juntamente com eles nas nuvens</a:t>
            </a:r>
            <a:r>
              <a:rPr lang="pt-BR" sz="2000" i="1" dirty="0"/>
              <a:t>, a encontrar o Senhor nos ares, e assim estaremos sempre com o Senhor.</a:t>
            </a:r>
            <a:br>
              <a:rPr lang="pt-BR" sz="2000" i="1" dirty="0"/>
            </a:br>
            <a:r>
              <a:rPr lang="pt-BR" sz="2000" i="1" dirty="0">
                <a:solidFill>
                  <a:schemeClr val="accent4"/>
                </a:solidFill>
              </a:rPr>
              <a:t>1 Tessalonicenses 4:13-17</a:t>
            </a:r>
            <a:endParaRPr lang="pt-BR" sz="2000" i="1" dirty="0">
              <a:solidFill>
                <a:schemeClr val="accent4"/>
              </a:solidFill>
              <a:effectLst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955DC05-E4C0-EC48-8822-496E0C7C7252}"/>
              </a:ext>
            </a:extLst>
          </p:cNvPr>
          <p:cNvSpPr/>
          <p:nvPr/>
        </p:nvSpPr>
        <p:spPr>
          <a:xfrm>
            <a:off x="2483223" y="1353823"/>
            <a:ext cx="806823" cy="394292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5517255-C92E-F44B-95AE-5A11A2087FF4}"/>
              </a:ext>
            </a:extLst>
          </p:cNvPr>
          <p:cNvSpPr/>
          <p:nvPr/>
        </p:nvSpPr>
        <p:spPr>
          <a:xfrm>
            <a:off x="9188360" y="1344369"/>
            <a:ext cx="987045" cy="394292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09F2AB9-D18B-0646-AB15-74D8F0FDD137}"/>
              </a:ext>
            </a:extLst>
          </p:cNvPr>
          <p:cNvSpPr/>
          <p:nvPr/>
        </p:nvSpPr>
        <p:spPr>
          <a:xfrm>
            <a:off x="1317812" y="2084681"/>
            <a:ext cx="806823" cy="394292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B91E78A-9C8B-FD48-B3B7-9B68712CE4FA}"/>
              </a:ext>
            </a:extLst>
          </p:cNvPr>
          <p:cNvSpPr/>
          <p:nvPr/>
        </p:nvSpPr>
        <p:spPr>
          <a:xfrm>
            <a:off x="2124635" y="2096605"/>
            <a:ext cx="372035" cy="394292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C3045FF-CA96-384F-98EC-E10465F50526}"/>
              </a:ext>
            </a:extLst>
          </p:cNvPr>
          <p:cNvSpPr/>
          <p:nvPr/>
        </p:nvSpPr>
        <p:spPr>
          <a:xfrm>
            <a:off x="2610969" y="2859510"/>
            <a:ext cx="551329" cy="394292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CFBD5BD-F31E-D442-97F4-9EC0CA0429B5}"/>
              </a:ext>
            </a:extLst>
          </p:cNvPr>
          <p:cNvSpPr/>
          <p:nvPr/>
        </p:nvSpPr>
        <p:spPr>
          <a:xfrm>
            <a:off x="9291919" y="2827902"/>
            <a:ext cx="551329" cy="394292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9E914D8-A31C-5045-B51F-DB3D8391BFE9}"/>
              </a:ext>
            </a:extLst>
          </p:cNvPr>
          <p:cNvSpPr/>
          <p:nvPr/>
        </p:nvSpPr>
        <p:spPr>
          <a:xfrm>
            <a:off x="1317812" y="3542964"/>
            <a:ext cx="806823" cy="394292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3503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359F8644-11D9-7A49-8EBD-D17E95782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0210" y="365125"/>
            <a:ext cx="4053591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ESTUDOS INTRODUTÓRIOS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8C8644F-D570-B743-95CB-E5059AA81C36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72CA4E3-88C1-B346-BB75-2278088E7822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B97CC795-A456-3841-B0B0-2C0D910EE27D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SUA RELAÇÃO COM O ESTADO DOS MORTOS</a:t>
            </a:r>
          </a:p>
        </p:txBody>
      </p:sp>
      <p:sp>
        <p:nvSpPr>
          <p:cNvPr id="20" name="Espaço Reservado para Conteúdo 8">
            <a:extLst>
              <a:ext uri="{FF2B5EF4-FFF2-40B4-BE49-F238E27FC236}">
                <a16:creationId xmlns:a16="http://schemas.microsoft.com/office/drawing/2014/main" id="{4E45AB26-E861-5240-AFD1-AD3ECE9EE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973" y="3739139"/>
            <a:ext cx="10712827" cy="24465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000" dirty="0"/>
              <a:t>Nesta passagem portanto, Paulo esclarece dois assuntos muito mal interpretados na Bíblia.</a:t>
            </a:r>
          </a:p>
          <a:p>
            <a:pPr marL="0" indent="0">
              <a:buNone/>
            </a:pPr>
            <a:br>
              <a:rPr lang="pt-BR" sz="2000" dirty="0"/>
            </a:br>
            <a:r>
              <a:rPr lang="pt-BR" sz="2000" dirty="0"/>
              <a:t>1) </a:t>
            </a:r>
            <a:r>
              <a:rPr lang="pt-BR" sz="2000" dirty="0">
                <a:solidFill>
                  <a:schemeClr val="accent4"/>
                </a:solidFill>
              </a:rPr>
              <a:t>o ensinamento sobre o arrebatamento </a:t>
            </a:r>
            <a:r>
              <a:rPr lang="pt-BR" sz="2000" dirty="0"/>
              <a:t>– que a igreja não enfrentará a tribulação do tempo do fim, mas será arrebatada antes.</a:t>
            </a:r>
          </a:p>
          <a:p>
            <a:pPr marL="0" indent="0">
              <a:buNone/>
            </a:pPr>
            <a:r>
              <a:rPr lang="pt-BR" sz="2000" dirty="0"/>
              <a:t>2) </a:t>
            </a:r>
            <a:r>
              <a:rPr lang="pt-BR" sz="2000" dirty="0">
                <a:solidFill>
                  <a:schemeClr val="accent4"/>
                </a:solidFill>
              </a:rPr>
              <a:t>o ensinamento de que o espirito continua a viver fora do corpo </a:t>
            </a:r>
            <a:r>
              <a:rPr lang="pt-BR" sz="2000" dirty="0"/>
              <a:t>– a pessoa quando morre vai para o céu ou vai para o purgatório.</a:t>
            </a:r>
          </a:p>
        </p:txBody>
      </p:sp>
      <p:sp>
        <p:nvSpPr>
          <p:cNvPr id="21" name="Espaço Reservado para Conteúdo 8">
            <a:extLst>
              <a:ext uri="{FF2B5EF4-FFF2-40B4-BE49-F238E27FC236}">
                <a16:creationId xmlns:a16="http://schemas.microsoft.com/office/drawing/2014/main" id="{ABABB8B6-2C66-DE46-8DA8-1C079ABF612D}"/>
              </a:ext>
            </a:extLst>
          </p:cNvPr>
          <p:cNvSpPr txBox="1">
            <a:spLocks/>
          </p:cNvSpPr>
          <p:nvPr/>
        </p:nvSpPr>
        <p:spPr>
          <a:xfrm>
            <a:off x="640973" y="1327150"/>
            <a:ext cx="10617200" cy="22766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2000" dirty="0">
                <a:solidFill>
                  <a:schemeClr val="accent2"/>
                </a:solidFill>
              </a:rPr>
              <a:t>A SEQUENCIA APRESENTADA POR PAULO PELA OCASIÃO DA VOLTA DE JESUS</a:t>
            </a:r>
            <a:endParaRPr lang="pt-BR" sz="2000" dirty="0"/>
          </a:p>
          <a:p>
            <a:r>
              <a:rPr lang="pt-BR" sz="2000" dirty="0"/>
              <a:t>O Senhor aparecerá no céu </a:t>
            </a:r>
            <a:r>
              <a:rPr lang="pt-BR" sz="2000" dirty="0">
                <a:solidFill>
                  <a:schemeClr val="accent4"/>
                </a:solidFill>
              </a:rPr>
              <a:t>v16</a:t>
            </a:r>
          </a:p>
          <a:p>
            <a:r>
              <a:rPr lang="pt-BR" sz="2000" dirty="0"/>
              <a:t>Com voz de Arcanjo irá ressuscitar os mortos // os vivos serão transformados</a:t>
            </a:r>
            <a:r>
              <a:rPr lang="pt-BR" sz="2000" dirty="0">
                <a:solidFill>
                  <a:schemeClr val="accent4"/>
                </a:solidFill>
              </a:rPr>
              <a:t> v16</a:t>
            </a:r>
          </a:p>
          <a:p>
            <a:r>
              <a:rPr lang="pt-BR" sz="2000" dirty="0"/>
              <a:t>Iremos ao encontro do Senhor nos ares </a:t>
            </a:r>
            <a:r>
              <a:rPr lang="pt-BR" sz="2000" dirty="0">
                <a:solidFill>
                  <a:schemeClr val="accent4"/>
                </a:solidFill>
              </a:rPr>
              <a:t>v17</a:t>
            </a:r>
          </a:p>
          <a:p>
            <a:r>
              <a:rPr lang="pt-BR" sz="2000" dirty="0"/>
              <a:t>Estaremos com o Senhor para sempre </a:t>
            </a:r>
            <a:r>
              <a:rPr lang="pt-BR" sz="2000" dirty="0">
                <a:solidFill>
                  <a:schemeClr val="accent4"/>
                </a:solidFill>
              </a:rPr>
              <a:t>v17</a:t>
            </a:r>
          </a:p>
          <a:p>
            <a:pPr marL="0" indent="0">
              <a:buNone/>
            </a:pP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24536995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359F8644-11D9-7A49-8EBD-D17E95782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0210" y="365125"/>
            <a:ext cx="4053591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ESTUDOS INTRODUTÓRIOS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8C8644F-D570-B743-95CB-E5059AA81C36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72CA4E3-88C1-B346-BB75-2278088E7822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B97CC795-A456-3841-B0B0-2C0D910EE27D}"/>
              </a:ext>
            </a:extLst>
          </p:cNvPr>
          <p:cNvSpPr txBox="1">
            <a:spLocks/>
          </p:cNvSpPr>
          <p:nvPr/>
        </p:nvSpPr>
        <p:spPr>
          <a:xfrm>
            <a:off x="640973" y="541460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O QUE A BÍBLIA ENSINA SOBRE O ESTADO DOS MORTOS?</a:t>
            </a:r>
          </a:p>
        </p:txBody>
      </p:sp>
      <p:sp>
        <p:nvSpPr>
          <p:cNvPr id="21" name="Espaço Reservado para Conteúdo 8">
            <a:extLst>
              <a:ext uri="{FF2B5EF4-FFF2-40B4-BE49-F238E27FC236}">
                <a16:creationId xmlns:a16="http://schemas.microsoft.com/office/drawing/2014/main" id="{ABABB8B6-2C66-DE46-8DA8-1C079ABF612D}"/>
              </a:ext>
            </a:extLst>
          </p:cNvPr>
          <p:cNvSpPr txBox="1">
            <a:spLocks/>
          </p:cNvSpPr>
          <p:nvPr/>
        </p:nvSpPr>
        <p:spPr>
          <a:xfrm>
            <a:off x="640973" y="1797797"/>
            <a:ext cx="10617200" cy="22766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000" dirty="0"/>
              <a:t>Jesus compara a morte com um sono  </a:t>
            </a:r>
            <a:r>
              <a:rPr lang="pt-BR" sz="2000" dirty="0">
                <a:solidFill>
                  <a:schemeClr val="accent4"/>
                </a:solidFill>
              </a:rPr>
              <a:t>João 11.11-13</a:t>
            </a:r>
          </a:p>
          <a:p>
            <a:r>
              <a:rPr lang="pt-BR" sz="2000" dirty="0"/>
              <a:t>Salomão fala do estado de inconsciência dos mortos </a:t>
            </a:r>
            <a:r>
              <a:rPr lang="pt-BR" sz="2000" dirty="0">
                <a:solidFill>
                  <a:schemeClr val="accent4"/>
                </a:solidFill>
              </a:rPr>
              <a:t>Eclesiastes 9.5</a:t>
            </a:r>
          </a:p>
          <a:p>
            <a:r>
              <a:rPr lang="pt-BR" sz="2000" dirty="0"/>
              <a:t>Paulo compara a morte com um sono </a:t>
            </a:r>
            <a:r>
              <a:rPr lang="pt-BR" sz="2000" dirty="0">
                <a:solidFill>
                  <a:schemeClr val="accent4"/>
                </a:solidFill>
              </a:rPr>
              <a:t>1Ts 4.13-15; 1Co 15</a:t>
            </a:r>
          </a:p>
          <a:p>
            <a:r>
              <a:rPr lang="pt-BR" sz="2000" dirty="0"/>
              <a:t>Jó fala da impossibilidade de alguém que morreu retornar nesta vida </a:t>
            </a:r>
            <a:r>
              <a:rPr lang="pt-BR" sz="2000" dirty="0">
                <a:solidFill>
                  <a:schemeClr val="accent4"/>
                </a:solidFill>
              </a:rPr>
              <a:t>Jó 7.9,21;10.18-19;11.10-14</a:t>
            </a:r>
          </a:p>
          <a:p>
            <a:r>
              <a:rPr lang="pt-BR" sz="2000" dirty="0"/>
              <a:t>Davi diz que na morte não há consciência, nem vida fora do corpo</a:t>
            </a:r>
            <a:r>
              <a:rPr lang="pt-BR" sz="2000" dirty="0">
                <a:solidFill>
                  <a:schemeClr val="accent4"/>
                </a:solidFill>
              </a:rPr>
              <a:t> </a:t>
            </a:r>
            <a:r>
              <a:rPr lang="pt-BR" sz="2000" dirty="0" err="1">
                <a:solidFill>
                  <a:schemeClr val="accent4"/>
                </a:solidFill>
              </a:rPr>
              <a:t>Sl</a:t>
            </a:r>
            <a:r>
              <a:rPr lang="pt-BR" sz="2000" dirty="0">
                <a:solidFill>
                  <a:schemeClr val="accent4"/>
                </a:solidFill>
              </a:rPr>
              <a:t> 6.5; </a:t>
            </a:r>
            <a:r>
              <a:rPr lang="pt-BR" sz="2000" dirty="0" err="1">
                <a:solidFill>
                  <a:schemeClr val="accent4"/>
                </a:solidFill>
              </a:rPr>
              <a:t>Sl</a:t>
            </a:r>
            <a:r>
              <a:rPr lang="pt-BR" sz="2000" dirty="0">
                <a:solidFill>
                  <a:schemeClr val="accent4"/>
                </a:solidFill>
              </a:rPr>
              <a:t> 30.9</a:t>
            </a:r>
          </a:p>
          <a:p>
            <a:pPr marL="0" indent="0">
              <a:buNone/>
            </a:pPr>
            <a:endParaRPr lang="pt-BR" sz="2000" dirty="0"/>
          </a:p>
        </p:txBody>
      </p:sp>
      <p:sp>
        <p:nvSpPr>
          <p:cNvPr id="13" name="Espaço Reservado para Conteúdo 8">
            <a:extLst>
              <a:ext uri="{FF2B5EF4-FFF2-40B4-BE49-F238E27FC236}">
                <a16:creationId xmlns:a16="http://schemas.microsoft.com/office/drawing/2014/main" id="{9A0BE62C-563B-C745-AE78-C6E3341EB2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973" y="4221470"/>
            <a:ext cx="10712827" cy="15186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000" dirty="0">
                <a:solidFill>
                  <a:schemeClr val="accent4"/>
                </a:solidFill>
              </a:rPr>
              <a:t>A Bíblia apresenta de forma consistente dos versos mais claro e óbvio para os mais complexos</a:t>
            </a:r>
            <a:r>
              <a:rPr lang="pt-BR" sz="2000" dirty="0"/>
              <a:t>, de que a vida só pode existir através de um corpo, não existe vida fora do corpo. </a:t>
            </a:r>
            <a:r>
              <a:rPr lang="pt-BR" sz="2000" dirty="0">
                <a:solidFill>
                  <a:schemeClr val="accent4"/>
                </a:solidFill>
              </a:rPr>
              <a:t>Caso quem morresse já fosse para o céu imediatamente estaria passando por alto o juízo que agora esta ocorrendo no Céu</a:t>
            </a:r>
            <a:r>
              <a:rPr lang="pt-BR" sz="2000" dirty="0"/>
              <a:t>, e não somente isso, mas também Cristo, quando ressuscitou a filha de Jairo, o filho da viúva e Seu amigo Lazaro, </a:t>
            </a:r>
            <a:r>
              <a:rPr lang="pt-BR" sz="2000" dirty="0">
                <a:solidFill>
                  <a:schemeClr val="accent4"/>
                </a:solidFill>
              </a:rPr>
              <a:t>Ele os tirou da eternidade para viver novamente nesta Terra e morrer</a:t>
            </a:r>
            <a:r>
              <a:rPr lang="pt-BR" sz="2000" dirty="0"/>
              <a:t>.</a:t>
            </a:r>
            <a:endParaRPr lang="pt-BR" sz="20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610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359F8644-11D9-7A49-8EBD-D17E95782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0210" y="365125"/>
            <a:ext cx="4053591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ESTUDOS INTRODUTÓRIOS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8C8644F-D570-B743-95CB-E5059AA81C36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72CA4E3-88C1-B346-BB75-2278088E7822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B97CC795-A456-3841-B0B0-2C0D910EE27D}"/>
              </a:ext>
            </a:extLst>
          </p:cNvPr>
          <p:cNvSpPr txBox="1">
            <a:spLocks/>
          </p:cNvSpPr>
          <p:nvPr/>
        </p:nvSpPr>
        <p:spPr>
          <a:xfrm>
            <a:off x="640973" y="541460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O QUE É A VIDA / MORTE?</a:t>
            </a:r>
          </a:p>
        </p:txBody>
      </p:sp>
      <p:sp>
        <p:nvSpPr>
          <p:cNvPr id="14" name="Espaço Reservado para Conteúdo 8">
            <a:extLst>
              <a:ext uri="{FF2B5EF4-FFF2-40B4-BE49-F238E27FC236}">
                <a16:creationId xmlns:a16="http://schemas.microsoft.com/office/drawing/2014/main" id="{21194CB5-2E50-2447-BCF1-26B70F76D6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973" y="1413034"/>
            <a:ext cx="10712827" cy="4862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000" dirty="0"/>
              <a:t>Logo em seu princípio a Bíblia nos apresenta este ensinamento em </a:t>
            </a:r>
            <a:r>
              <a:rPr lang="pt-BR" sz="2000" dirty="0">
                <a:solidFill>
                  <a:schemeClr val="accent4"/>
                </a:solidFill>
              </a:rPr>
              <a:t>Genesis 2.7</a:t>
            </a:r>
            <a:r>
              <a:rPr lang="pt-BR" sz="2000" dirty="0"/>
              <a:t> e </a:t>
            </a:r>
            <a:r>
              <a:rPr lang="pt-BR" sz="2000" dirty="0">
                <a:solidFill>
                  <a:schemeClr val="accent4"/>
                </a:solidFill>
              </a:rPr>
              <a:t>3.19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73D5FDBF-8FAA-9046-9475-AC72D150BF3B}"/>
              </a:ext>
            </a:extLst>
          </p:cNvPr>
          <p:cNvSpPr/>
          <p:nvPr/>
        </p:nvSpPr>
        <p:spPr>
          <a:xfrm>
            <a:off x="640973" y="1899248"/>
            <a:ext cx="1071282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pt-BR" sz="2000" i="1" baseline="30000" dirty="0"/>
              <a:t>7</a:t>
            </a:r>
            <a:r>
              <a:rPr lang="pt-BR" sz="2000" i="1" dirty="0"/>
              <a:t>E formou o Senhor Deus o </a:t>
            </a:r>
            <a:r>
              <a:rPr lang="pt-BR" sz="2000" i="1" dirty="0">
                <a:solidFill>
                  <a:schemeClr val="accent4"/>
                </a:solidFill>
              </a:rPr>
              <a:t>homem do pó da terra</a:t>
            </a:r>
            <a:r>
              <a:rPr lang="pt-BR" sz="2000" i="1" dirty="0"/>
              <a:t>, e soprou em suas narinas o </a:t>
            </a:r>
            <a:r>
              <a:rPr lang="pt-BR" sz="2000" i="1" dirty="0">
                <a:solidFill>
                  <a:schemeClr val="accent4"/>
                </a:solidFill>
              </a:rPr>
              <a:t>fôlego da vida</a:t>
            </a:r>
            <a:r>
              <a:rPr lang="pt-BR" sz="2000" i="1" dirty="0"/>
              <a:t>; e o homem foi feito </a:t>
            </a:r>
            <a:r>
              <a:rPr lang="pt-BR" sz="2000" i="1" dirty="0">
                <a:solidFill>
                  <a:schemeClr val="accent4"/>
                </a:solidFill>
              </a:rPr>
              <a:t>alma vivente</a:t>
            </a:r>
            <a:r>
              <a:rPr lang="pt-BR" sz="2000" i="1" dirty="0"/>
              <a:t>.</a:t>
            </a:r>
            <a:br>
              <a:rPr lang="pt-BR" sz="2000" i="1" dirty="0"/>
            </a:br>
            <a:r>
              <a:rPr lang="pt-BR" sz="2000" i="1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Gênesis 2:7</a:t>
            </a:r>
            <a:endParaRPr lang="pt-BR" sz="2000" i="1" dirty="0">
              <a:effectLst/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CD868991-56AF-AD4A-B492-E4281554F954}"/>
              </a:ext>
            </a:extLst>
          </p:cNvPr>
          <p:cNvSpPr/>
          <p:nvPr/>
        </p:nvSpPr>
        <p:spPr>
          <a:xfrm>
            <a:off x="640973" y="3275842"/>
            <a:ext cx="107128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/>
              <a:t>A equação da vida é </a:t>
            </a:r>
            <a:r>
              <a:rPr lang="pt-BR" sz="2000" dirty="0">
                <a:solidFill>
                  <a:schemeClr val="accent4"/>
                </a:solidFill>
              </a:rPr>
              <a:t>(MATÉRIA + FOLEGO DE VIDA DADO POR DEUS) = VIDA</a:t>
            </a:r>
            <a:endParaRPr lang="pt-BR" sz="2000" dirty="0">
              <a:solidFill>
                <a:schemeClr val="accent4"/>
              </a:solidFill>
              <a:effectLst/>
            </a:endParaRP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47A8F728-B16B-8941-A524-48AE2064FA4D}"/>
              </a:ext>
            </a:extLst>
          </p:cNvPr>
          <p:cNvSpPr/>
          <p:nvPr/>
        </p:nvSpPr>
        <p:spPr>
          <a:xfrm>
            <a:off x="652098" y="4029499"/>
            <a:ext cx="1071282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pt-BR" sz="2000" baseline="30000" dirty="0"/>
              <a:t>19</a:t>
            </a:r>
            <a:r>
              <a:rPr lang="pt-BR" sz="2000" dirty="0"/>
              <a:t>No suor do teu rosto comerás o teu pão, </a:t>
            </a:r>
            <a:r>
              <a:rPr lang="pt-BR" sz="2000" dirty="0">
                <a:solidFill>
                  <a:schemeClr val="accent4"/>
                </a:solidFill>
              </a:rPr>
              <a:t>até que te tornes à terra; porque dela foste tomado; porquanto és pó e em pó te tornarás</a:t>
            </a:r>
            <a:r>
              <a:rPr lang="pt-BR" sz="2000" dirty="0"/>
              <a:t>.</a:t>
            </a:r>
            <a:br>
              <a:rPr lang="pt-BR" sz="2000" dirty="0"/>
            </a:br>
            <a:r>
              <a:rPr lang="pt-BR" sz="20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Gênesis 3:19</a:t>
            </a:r>
            <a:endParaRPr lang="pt-BR" sz="2000" dirty="0">
              <a:effectLst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6B9825F9-C597-0E4D-BE3E-89A3232D6C9F}"/>
              </a:ext>
            </a:extLst>
          </p:cNvPr>
          <p:cNvSpPr/>
          <p:nvPr/>
        </p:nvSpPr>
        <p:spPr>
          <a:xfrm>
            <a:off x="1204209" y="5371815"/>
            <a:ext cx="101495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aseline="30000" dirty="0"/>
              <a:t>7</a:t>
            </a:r>
            <a:r>
              <a:rPr lang="pt-BR" sz="2000" dirty="0"/>
              <a:t>E o </a:t>
            </a:r>
            <a:r>
              <a:rPr lang="pt-BR" sz="2000" dirty="0">
                <a:solidFill>
                  <a:schemeClr val="accent4"/>
                </a:solidFill>
              </a:rPr>
              <a:t>pó volte à terra, como o era, e o espírito [folego] volte a Deus, que o deu</a:t>
            </a:r>
            <a:r>
              <a:rPr lang="pt-BR" sz="2000" dirty="0"/>
              <a:t>.</a:t>
            </a:r>
            <a:br>
              <a:rPr lang="pt-BR" sz="2000" dirty="0"/>
            </a:br>
            <a:r>
              <a:rPr lang="pt-BR" sz="20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Eclesiastes 12:7</a:t>
            </a:r>
            <a:r>
              <a:rPr lang="pt-BR" sz="2000" dirty="0"/>
              <a:t> </a:t>
            </a:r>
            <a:r>
              <a:rPr lang="pt-BR" sz="2000" i="1" dirty="0" err="1"/>
              <a:t>cf</a:t>
            </a:r>
            <a:r>
              <a:rPr lang="pt-BR" sz="2000" i="1" dirty="0"/>
              <a:t> Eclesiastes 3.19-20</a:t>
            </a:r>
            <a:endParaRPr lang="pt-BR" sz="2000" i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413424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359F8644-11D9-7A49-8EBD-D17E95782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0210" y="365125"/>
            <a:ext cx="4053591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ESTUDOS INTRODUTÓRIOS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8C8644F-D570-B743-95CB-E5059AA81C36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72CA4E3-88C1-B346-BB75-2278088E7822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B97CC795-A456-3841-B0B0-2C0D910EE27D}"/>
              </a:ext>
            </a:extLst>
          </p:cNvPr>
          <p:cNvSpPr txBox="1">
            <a:spLocks/>
          </p:cNvSpPr>
          <p:nvPr/>
        </p:nvSpPr>
        <p:spPr>
          <a:xfrm>
            <a:off x="640973" y="541460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O FIM DA MORTE</a:t>
            </a:r>
          </a:p>
        </p:txBody>
      </p:sp>
      <p:sp>
        <p:nvSpPr>
          <p:cNvPr id="14" name="Espaço Reservado para Conteúdo 8">
            <a:extLst>
              <a:ext uri="{FF2B5EF4-FFF2-40B4-BE49-F238E27FC236}">
                <a16:creationId xmlns:a16="http://schemas.microsoft.com/office/drawing/2014/main" id="{21194CB5-2E50-2447-BCF1-26B70F76D6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973" y="1413033"/>
            <a:ext cx="10712827" cy="14646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000" dirty="0"/>
              <a:t>A promessa bíblica que nós temos, é que junto com a volta de Jesus, não será apenas o fim da dor, o fim do sofrimento, o fim da separação, do choro, do medo, do pecado. Mas junto também será o fim da morte.</a:t>
            </a:r>
            <a:endParaRPr lang="pt-BR" sz="2000" dirty="0">
              <a:solidFill>
                <a:schemeClr val="accent4"/>
              </a:solidFill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3CA7DFA8-D929-3943-B0CC-8F75B601F5C1}"/>
              </a:ext>
            </a:extLst>
          </p:cNvPr>
          <p:cNvSpPr/>
          <p:nvPr/>
        </p:nvSpPr>
        <p:spPr>
          <a:xfrm>
            <a:off x="735102" y="2698395"/>
            <a:ext cx="1071282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pt-BR" sz="2000" i="1" baseline="30000" dirty="0"/>
              <a:t>26</a:t>
            </a:r>
            <a:r>
              <a:rPr lang="pt-BR" sz="2000" i="1" dirty="0"/>
              <a:t>Ora, o último inimigo que há de ser </a:t>
            </a:r>
            <a:r>
              <a:rPr lang="pt-BR" sz="2000" i="1" dirty="0">
                <a:solidFill>
                  <a:schemeClr val="accent4"/>
                </a:solidFill>
              </a:rPr>
              <a:t>aniquilado é a morte</a:t>
            </a:r>
            <a:r>
              <a:rPr lang="pt-BR" sz="2000" i="1" dirty="0"/>
              <a:t>.</a:t>
            </a:r>
            <a:br>
              <a:rPr lang="pt-BR" sz="2000" i="1" dirty="0"/>
            </a:br>
            <a:r>
              <a:rPr lang="pt-BR" sz="2000" i="1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 Coríntios 15:26</a:t>
            </a:r>
            <a:endParaRPr lang="pt-BR" sz="2000" i="1" dirty="0">
              <a:effectLst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01241694-CFE4-8543-8CE4-CD60621F41DF}"/>
              </a:ext>
            </a:extLst>
          </p:cNvPr>
          <p:cNvSpPr/>
          <p:nvPr/>
        </p:nvSpPr>
        <p:spPr>
          <a:xfrm>
            <a:off x="1177316" y="3783578"/>
            <a:ext cx="1014959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i="1" baseline="30000" dirty="0"/>
              <a:t>14</a:t>
            </a:r>
            <a:r>
              <a:rPr lang="pt-BR" sz="2000" i="1" dirty="0"/>
              <a:t>E a morte e o inferno foram lançados no lago de fogo. </a:t>
            </a:r>
            <a:r>
              <a:rPr lang="pt-BR" sz="2000" i="1" dirty="0">
                <a:solidFill>
                  <a:schemeClr val="accent4"/>
                </a:solidFill>
              </a:rPr>
              <a:t>Esta é a segunda morte</a:t>
            </a:r>
            <a:r>
              <a:rPr lang="pt-BR" sz="2000" i="1" dirty="0"/>
              <a:t>.</a:t>
            </a:r>
            <a:br>
              <a:rPr lang="pt-BR" sz="2000" i="1" dirty="0"/>
            </a:br>
            <a:r>
              <a:rPr lang="pt-BR" sz="2000" i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Apocalipse 20:14</a:t>
            </a:r>
            <a:endParaRPr lang="pt-BR" sz="2000" i="1" dirty="0">
              <a:effectLst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09506285-B142-D64A-B540-D41351255636}"/>
              </a:ext>
            </a:extLst>
          </p:cNvPr>
          <p:cNvSpPr/>
          <p:nvPr/>
        </p:nvSpPr>
        <p:spPr>
          <a:xfrm>
            <a:off x="1177316" y="4868761"/>
            <a:ext cx="1014959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i="1" baseline="30000" dirty="0"/>
              <a:t>4</a:t>
            </a:r>
            <a:r>
              <a:rPr lang="pt-BR" sz="2000" i="1" dirty="0"/>
              <a:t>E Deus limpará de seus olhos toda a lágrima; e </a:t>
            </a:r>
            <a:r>
              <a:rPr lang="pt-BR" sz="2000" i="1" dirty="0">
                <a:solidFill>
                  <a:schemeClr val="accent4"/>
                </a:solidFill>
              </a:rPr>
              <a:t>não haverá mais morte, nem pranto, nem clamor, nem dor</a:t>
            </a:r>
            <a:r>
              <a:rPr lang="pt-BR" sz="2000" i="1" dirty="0"/>
              <a:t>; porque já as primeiras coisas são passadas.</a:t>
            </a:r>
            <a:br>
              <a:rPr lang="pt-BR" sz="2000" i="1" dirty="0"/>
            </a:br>
            <a:r>
              <a:rPr lang="pt-BR" sz="2000" i="1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Apocalipse 21:4</a:t>
            </a:r>
            <a:endParaRPr lang="pt-BR" sz="2000" i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074223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2" name="Picture 2" descr="7 Facts about the Second Coming of Jesus you should know">
            <a:extLst>
              <a:ext uri="{FF2B5EF4-FFF2-40B4-BE49-F238E27FC236}">
                <a16:creationId xmlns:a16="http://schemas.microsoft.com/office/drawing/2014/main" id="{43874E17-169F-9741-ABA7-F0E066E63A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" b="15682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09055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359F8644-11D9-7A49-8EBD-D17E95782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0210" y="365125"/>
            <a:ext cx="4053591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ESTUDOS INTRODUTÓRIOS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8C8644F-D570-B743-95CB-E5059AA81C36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72CA4E3-88C1-B346-BB75-2278088E7822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B97CC795-A456-3841-B0B0-2C0D910EE27D}"/>
              </a:ext>
            </a:extLst>
          </p:cNvPr>
          <p:cNvSpPr txBox="1">
            <a:spLocks/>
          </p:cNvSpPr>
          <p:nvPr/>
        </p:nvSpPr>
        <p:spPr>
          <a:xfrm>
            <a:off x="640973" y="541460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PRÓXIMOS ESTUDOS</a:t>
            </a:r>
          </a:p>
        </p:txBody>
      </p:sp>
      <p:sp>
        <p:nvSpPr>
          <p:cNvPr id="14" name="Espaço Reservado para Conteúdo 8">
            <a:extLst>
              <a:ext uri="{FF2B5EF4-FFF2-40B4-BE49-F238E27FC236}">
                <a16:creationId xmlns:a16="http://schemas.microsoft.com/office/drawing/2014/main" id="{21194CB5-2E50-2447-BCF1-26B70F76D6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973" y="1799420"/>
            <a:ext cx="10712827" cy="451712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pt-BR" sz="2000" dirty="0">
                <a:solidFill>
                  <a:schemeClr val="accent4"/>
                </a:solidFill>
              </a:rPr>
              <a:t>Introdução ao Livro e Capitulo 1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000" dirty="0"/>
              <a:t>As Sete Igrejas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000" dirty="0"/>
              <a:t>Os Sete Selos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000" dirty="0"/>
              <a:t>As Sete Trombetas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000" dirty="0"/>
              <a:t>O Grande Conflito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000" dirty="0"/>
              <a:t>As 7 últimas pragas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000" dirty="0"/>
              <a:t>A Queda de Babilônia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000" dirty="0"/>
              <a:t>O Milênio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000" dirty="0"/>
              <a:t>A Nova Jerusalém</a:t>
            </a:r>
          </a:p>
        </p:txBody>
      </p:sp>
    </p:spTree>
    <p:extLst>
      <p:ext uri="{BB962C8B-B14F-4D97-AF65-F5344CB8AC3E}">
        <p14:creationId xmlns:p14="http://schemas.microsoft.com/office/powerpoint/2010/main" val="3091595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2634</TotalTime>
  <Words>1592</Words>
  <Application>Microsoft Macintosh PowerPoint</Application>
  <PresentationFormat>Widescreen</PresentationFormat>
  <Paragraphs>122</Paragraphs>
  <Slides>18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Corbel</vt:lpstr>
      <vt:lpstr>Wingdings</vt:lpstr>
      <vt:lpstr>Tema do Office</vt:lpstr>
      <vt:lpstr>Apresentação do PowerPoint</vt:lpstr>
      <vt:lpstr>ESTUDOS INTRODUTÓRIOS</vt:lpstr>
      <vt:lpstr>Apresentação do PowerPoint</vt:lpstr>
      <vt:lpstr>Apresentação do PowerPoint</vt:lpstr>
      <vt:lpstr>Apresentação do PowerPoint</vt:lpstr>
      <vt:lpstr>Apresentação do PowerPoint</vt:lpstr>
      <vt:lpstr>ESTUDOS INTRODUTÓRIOS</vt:lpstr>
      <vt:lpstr>ESTUDOS INTRODUTÓRIOS</vt:lpstr>
      <vt:lpstr>ESTUDOS INTRODUTÓRIOS</vt:lpstr>
      <vt:lpstr>ESTUDOS INTRODUTÓRIOS</vt:lpstr>
      <vt:lpstr>ESTUDOS INTRODUTÓRIOS</vt:lpstr>
      <vt:lpstr>ESTUDOS INTRODUTÓRIOS</vt:lpstr>
      <vt:lpstr>ESTUDOS INTRODUTÓRIOS</vt:lpstr>
      <vt:lpstr>ESTUDOS INTRODUTÓRIOS</vt:lpstr>
      <vt:lpstr>ESTUDOS INTRODUTÓRIOS</vt:lpstr>
      <vt:lpstr>ESTUDOS INTRODUTÓRIOS</vt:lpstr>
      <vt:lpstr>Apresentação do PowerPoint</vt:lpstr>
      <vt:lpstr>ESTUDOS INTRODUTÓRIOS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EA - Miguel Caetano Magalhães</dc:creator>
  <cp:lastModifiedBy>EA - Miguel Caetano Magalhães</cp:lastModifiedBy>
  <cp:revision>42</cp:revision>
  <dcterms:created xsi:type="dcterms:W3CDTF">2021-04-09T17:42:29Z</dcterms:created>
  <dcterms:modified xsi:type="dcterms:W3CDTF">2021-09-11T18:59:51Z</dcterms:modified>
</cp:coreProperties>
</file>